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1011" r:id="rId5"/>
    <p:sldId id="259" r:id="rId6"/>
    <p:sldId id="1019" r:id="rId7"/>
    <p:sldId id="260" r:id="rId8"/>
    <p:sldId id="1006" r:id="rId9"/>
    <p:sldId id="1008" r:id="rId10"/>
    <p:sldId id="261" r:id="rId11"/>
    <p:sldId id="1013" r:id="rId12"/>
    <p:sldId id="263" r:id="rId13"/>
    <p:sldId id="264" r:id="rId14"/>
    <p:sldId id="265" r:id="rId15"/>
    <p:sldId id="1009" r:id="rId16"/>
    <p:sldId id="268" r:id="rId17"/>
    <p:sldId id="1014" r:id="rId18"/>
    <p:sldId id="295" r:id="rId19"/>
    <p:sldId id="1020" r:id="rId20"/>
    <p:sldId id="1021" r:id="rId21"/>
    <p:sldId id="1015" r:id="rId22"/>
    <p:sldId id="271" r:id="rId23"/>
    <p:sldId id="1022" r:id="rId24"/>
    <p:sldId id="273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or Zchori" initials="" lastIdx="5" clrIdx="0"/>
  <p:cmAuthor id="1" name="Eviatar Tron" initials="" lastIdx="15" clrIdx="1"/>
  <p:cmAuthor id="2" name="יובל טרון" initials="יט" lastIdx="29" clrIdx="2">
    <p:extLst>
      <p:ext uri="{19B8F6BF-5375-455C-9EA6-DF929625EA0E}">
        <p15:presenceInfo xmlns:p15="http://schemas.microsoft.com/office/powerpoint/2012/main" userId="יובל טרו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C7E"/>
    <a:srgbClr val="6666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3819"/>
  </p:normalViewPr>
  <p:slideViewPr>
    <p:cSldViewPr snapToGrid="0">
      <p:cViewPr varScale="1">
        <p:scale>
          <a:sx n="145" d="100"/>
          <a:sy n="145" d="100"/>
        </p:scale>
        <p:origin x="42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9793176964127E-2"/>
          <c:y val="3.4375000000000003E-2"/>
          <c:w val="0.96238355974518175"/>
          <c:h val="0.83844600691089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ADC7E"/>
            </a:solidFill>
            <a:ln>
              <a:solidFill>
                <a:schemeClr val="tx2">
                  <a:lumMod val="90000"/>
                </a:schemeClr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Year 0</c:v>
                </c:pt>
                <c:pt idx="1">
                  <c:v>Year 1</c:v>
                </c:pt>
                <c:pt idx="2">
                  <c:v>Year 2</c:v>
                </c:pt>
                <c:pt idx="3">
                  <c:v>Year 3</c:v>
                </c:pt>
                <c:pt idx="4">
                  <c:v>Year 4</c:v>
                </c:pt>
                <c:pt idx="5">
                  <c:v>Year 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448</c:v>
                </c:pt>
                <c:pt idx="2">
                  <c:v>1838</c:v>
                </c:pt>
                <c:pt idx="3">
                  <c:v>5093</c:v>
                </c:pt>
                <c:pt idx="4">
                  <c:v>11340</c:v>
                </c:pt>
                <c:pt idx="5">
                  <c:v>19937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8-4178-9638-B173687BF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181487"/>
        <c:axId val="88680223"/>
      </c:barChart>
      <c:catAx>
        <c:axId val="19851814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8680223"/>
        <c:crosses val="autoZero"/>
        <c:auto val="1"/>
        <c:lblAlgn val="ctr"/>
        <c:lblOffset val="100"/>
        <c:noMultiLvlLbl val="0"/>
      </c:catAx>
      <c:valAx>
        <c:axId val="886802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85181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268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SzPts val="1100"/>
              <a:buNone/>
            </a:pPr>
            <a:endParaRPr sz="12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SzPts val="1100"/>
              <a:buNone/>
            </a:pPr>
            <a:endParaRPr sz="12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816432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5" name="Google Shape;44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SzPts val="1100"/>
              <a:buNone/>
            </a:pPr>
            <a:endParaRPr sz="12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500"/>
              </a:spcAft>
              <a:buSzPts val="1100"/>
              <a:buNone/>
            </a:pPr>
            <a:endParaRPr sz="120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266281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365ecd3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365ecd3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8863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365ecd3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365ecd3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886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0365ecd3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0365ecd3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8863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8" name="Google Shape;4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5661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470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815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58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76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52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FC013-98F8-AD42-9907-FB224C57C34A}"/>
              </a:ext>
            </a:extLst>
          </p:cNvPr>
          <p:cNvSpPr txBox="1"/>
          <p:nvPr userDrawn="1"/>
        </p:nvSpPr>
        <p:spPr>
          <a:xfrm>
            <a:off x="7749966" y="53792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E3091A-143A-8144-B763-AFC446BAC945}"/>
              </a:ext>
            </a:extLst>
          </p:cNvPr>
          <p:cNvSpPr txBox="1"/>
          <p:nvPr userDrawn="1"/>
        </p:nvSpPr>
        <p:spPr>
          <a:xfrm>
            <a:off x="7749966" y="42906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6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tiff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4294967295"/>
          </p:nvPr>
        </p:nvSpPr>
        <p:spPr>
          <a:xfrm>
            <a:off x="763425" y="3295600"/>
            <a:ext cx="5515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Next Generation Renewable Energy</a:t>
            </a:r>
            <a:endParaRPr sz="2000" b="1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961" y="345912"/>
            <a:ext cx="1532406" cy="11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6318" t="75779" r="6370" b="5260"/>
          <a:stretch/>
        </p:blipFill>
        <p:spPr>
          <a:xfrm>
            <a:off x="658760" y="2320412"/>
            <a:ext cx="5987845" cy="975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>
            <a:off x="7710927" y="3812150"/>
            <a:ext cx="1076672" cy="1229911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rgbClr val="D6D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1406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431473" y="490898"/>
            <a:ext cx="7381747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30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saves more energy than existing technologies</a:t>
            </a:r>
            <a:endParaRPr sz="30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3" name="Google Shape;203;p18"/>
          <p:cNvSpPr/>
          <p:nvPr/>
        </p:nvSpPr>
        <p:spPr>
          <a:xfrm rot="5400000">
            <a:off x="3862708" y="2790989"/>
            <a:ext cx="2235886" cy="831262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25400" cap="flat" cmpd="sng">
            <a:solidFill>
              <a:srgbClr val="D6D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18"/>
          <p:cNvGrpSpPr/>
          <p:nvPr/>
        </p:nvGrpSpPr>
        <p:grpSpPr>
          <a:xfrm>
            <a:off x="5495426" y="1888708"/>
            <a:ext cx="2639554" cy="2621943"/>
            <a:chOff x="4003182" y="2249277"/>
            <a:chExt cx="1476440" cy="1476440"/>
          </a:xfrm>
        </p:grpSpPr>
        <p:sp>
          <p:nvSpPr>
            <p:cNvPr id="206" name="Google Shape;206;p18"/>
            <p:cNvSpPr/>
            <p:nvPr/>
          </p:nvSpPr>
          <p:spPr>
            <a:xfrm rot="2700000">
              <a:off x="4219401" y="2465497"/>
              <a:ext cx="1044000" cy="104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 rot="2700000">
              <a:off x="4219402" y="2465498"/>
              <a:ext cx="1044000" cy="1044000"/>
            </a:xfrm>
            <a:prstGeom prst="blockArc">
              <a:avLst>
                <a:gd name="adj1" fmla="val 10800000"/>
                <a:gd name="adj2" fmla="val 21599996"/>
                <a:gd name="adj3" fmla="val 25656"/>
              </a:avLst>
            </a:prstGeom>
            <a:solidFill>
              <a:schemeClr val="accent5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 rot="-8100000">
              <a:off x="4219402" y="2465497"/>
              <a:ext cx="1044000" cy="1044000"/>
            </a:xfrm>
            <a:prstGeom prst="blockArc">
              <a:avLst>
                <a:gd name="adj1" fmla="val 10800000"/>
                <a:gd name="adj2" fmla="val 4"/>
                <a:gd name="adj3" fmla="val 25656"/>
              </a:avLst>
            </a:prstGeom>
            <a:solidFill>
              <a:srgbClr val="FF3C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18"/>
          <p:cNvSpPr/>
          <p:nvPr/>
        </p:nvSpPr>
        <p:spPr>
          <a:xfrm>
            <a:off x="6662884" y="2638503"/>
            <a:ext cx="13289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&lt;50%</a:t>
            </a:r>
            <a:endParaRPr dirty="0"/>
          </a:p>
        </p:txBody>
      </p:sp>
      <p:sp>
        <p:nvSpPr>
          <p:cNvPr id="210" name="Google Shape;210;p18"/>
          <p:cNvSpPr/>
          <p:nvPr/>
        </p:nvSpPr>
        <p:spPr>
          <a:xfrm>
            <a:off x="4919894" y="1401611"/>
            <a:ext cx="38475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 err="1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Energy Savings</a:t>
            </a:r>
            <a:endParaRPr dirty="0"/>
          </a:p>
        </p:txBody>
      </p:sp>
      <p:sp>
        <p:nvSpPr>
          <p:cNvPr id="211" name="Google Shape;211;p18"/>
          <p:cNvSpPr/>
          <p:nvPr/>
        </p:nvSpPr>
        <p:spPr>
          <a:xfrm>
            <a:off x="5737787" y="3523827"/>
            <a:ext cx="109832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&lt;50%</a:t>
            </a:r>
            <a:endParaRPr/>
          </a:p>
        </p:txBody>
      </p:sp>
      <p:sp>
        <p:nvSpPr>
          <p:cNvPr id="212" name="Google Shape;212;p18"/>
          <p:cNvSpPr/>
          <p:nvPr/>
        </p:nvSpPr>
        <p:spPr>
          <a:xfrm>
            <a:off x="6356155" y="2739091"/>
            <a:ext cx="936000" cy="936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2929" y="2937335"/>
            <a:ext cx="786367" cy="5744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C872CF-3A0D-4A4F-B770-0B03D96C5B69}"/>
              </a:ext>
            </a:extLst>
          </p:cNvPr>
          <p:cNvGrpSpPr/>
          <p:nvPr/>
        </p:nvGrpSpPr>
        <p:grpSpPr>
          <a:xfrm>
            <a:off x="703619" y="1823837"/>
            <a:ext cx="3073255" cy="3036921"/>
            <a:chOff x="587547" y="1298164"/>
            <a:chExt cx="3718639" cy="3674671"/>
          </a:xfrm>
        </p:grpSpPr>
        <p:sp>
          <p:nvSpPr>
            <p:cNvPr id="161" name="Google Shape;161;p18"/>
            <p:cNvSpPr/>
            <p:nvPr/>
          </p:nvSpPr>
          <p:spPr>
            <a:xfrm>
              <a:off x="1054532" y="1931543"/>
              <a:ext cx="2690571" cy="2689317"/>
            </a:xfrm>
            <a:prstGeom prst="donut">
              <a:avLst>
                <a:gd name="adj" fmla="val 4359"/>
              </a:avLst>
            </a:prstGeom>
            <a:solidFill>
              <a:schemeClr val="lt2"/>
            </a:solidFill>
            <a:ln w="25400" cap="flat" cmpd="sng">
              <a:solidFill>
                <a:srgbClr val="D6D6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" name="Google Shape;163;p18"/>
            <p:cNvGrpSpPr/>
            <p:nvPr/>
          </p:nvGrpSpPr>
          <p:grpSpPr>
            <a:xfrm>
              <a:off x="2003770" y="4023743"/>
              <a:ext cx="949092" cy="949092"/>
              <a:chOff x="4933619" y="3568323"/>
              <a:chExt cx="1044001" cy="1044001"/>
            </a:xfrm>
          </p:grpSpPr>
          <p:grpSp>
            <p:nvGrpSpPr>
              <p:cNvPr id="164" name="Google Shape;164;p18"/>
              <p:cNvGrpSpPr/>
              <p:nvPr/>
            </p:nvGrpSpPr>
            <p:grpSpPr>
              <a:xfrm rot="2700000">
                <a:off x="4933619" y="3568323"/>
                <a:ext cx="1044001" cy="1044001"/>
                <a:chOff x="4933619" y="3568323"/>
                <a:chExt cx="1044001" cy="1044001"/>
              </a:xfrm>
            </p:grpSpPr>
            <p:sp>
              <p:nvSpPr>
                <p:cNvPr id="165" name="Google Shape;165;p18"/>
                <p:cNvSpPr/>
                <p:nvPr/>
              </p:nvSpPr>
              <p:spPr>
                <a:xfrm>
                  <a:off x="4933619" y="3568324"/>
                  <a:ext cx="1044000" cy="1044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1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166" name="Google Shape;166;p18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 rot="2700000">
                  <a:off x="5278908" y="3927187"/>
                  <a:ext cx="350648" cy="32585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67" name="Google Shape;167;p18"/>
                <p:cNvSpPr/>
                <p:nvPr/>
              </p:nvSpPr>
              <p:spPr>
                <a:xfrm>
                  <a:off x="4933620" y="3568323"/>
                  <a:ext cx="1044000" cy="1044000"/>
                </a:xfrm>
                <a:prstGeom prst="blockArc">
                  <a:avLst>
                    <a:gd name="adj1" fmla="val 10800000"/>
                    <a:gd name="adj2" fmla="val 0"/>
                    <a:gd name="adj3" fmla="val 32299"/>
                  </a:avLst>
                </a:prstGeom>
                <a:solidFill>
                  <a:schemeClr val="accent5">
                    <a:alpha val="24705"/>
                  </a:scheme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b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18"/>
                <p:cNvSpPr/>
                <p:nvPr/>
              </p:nvSpPr>
              <p:spPr>
                <a:xfrm rot="10800000">
                  <a:off x="4933620" y="3568323"/>
                  <a:ext cx="1044000" cy="1044000"/>
                </a:xfrm>
                <a:prstGeom prst="blockArc">
                  <a:avLst>
                    <a:gd name="adj1" fmla="val 10800000"/>
                    <a:gd name="adj2" fmla="val 0"/>
                    <a:gd name="adj3" fmla="val 32299"/>
                  </a:avLst>
                </a:prstGeom>
                <a:solidFill>
                  <a:srgbClr val="FF3C00">
                    <a:alpha val="49803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b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b="1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9" name="Google Shape;169;p18"/>
              <p:cNvSpPr txBox="1"/>
              <p:nvPr/>
            </p:nvSpPr>
            <p:spPr>
              <a:xfrm>
                <a:off x="5404125" y="3659032"/>
                <a:ext cx="506157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45700" rIns="36000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8%</a:t>
                </a:r>
                <a:endParaRPr sz="1100" dirty="0"/>
              </a:p>
            </p:txBody>
          </p:sp>
          <p:sp>
            <p:nvSpPr>
              <p:cNvPr id="170" name="Google Shape;170;p18"/>
              <p:cNvSpPr txBox="1"/>
              <p:nvPr/>
            </p:nvSpPr>
            <p:spPr>
              <a:xfrm>
                <a:off x="5018213" y="4220097"/>
                <a:ext cx="506157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45700" rIns="36000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N/A</a:t>
                </a:r>
                <a:endParaRPr sz="1100" dirty="0"/>
              </a:p>
            </p:txBody>
          </p:sp>
        </p:grpSp>
        <p:grpSp>
          <p:nvGrpSpPr>
            <p:cNvPr id="171" name="Google Shape;171;p18"/>
            <p:cNvGrpSpPr/>
            <p:nvPr/>
          </p:nvGrpSpPr>
          <p:grpSpPr>
            <a:xfrm>
              <a:off x="3173837" y="3183303"/>
              <a:ext cx="949092" cy="949092"/>
              <a:chOff x="6295489" y="2064789"/>
              <a:chExt cx="1044001" cy="1044001"/>
            </a:xfrm>
          </p:grpSpPr>
          <p:grpSp>
            <p:nvGrpSpPr>
              <p:cNvPr id="172" name="Google Shape;172;p18"/>
              <p:cNvGrpSpPr/>
              <p:nvPr/>
            </p:nvGrpSpPr>
            <p:grpSpPr>
              <a:xfrm>
                <a:off x="6295489" y="2064789"/>
                <a:ext cx="1044001" cy="1044001"/>
                <a:chOff x="4933619" y="3568323"/>
                <a:chExt cx="1044001" cy="1044001"/>
              </a:xfrm>
            </p:grpSpPr>
            <p:grpSp>
              <p:nvGrpSpPr>
                <p:cNvPr id="173" name="Google Shape;173;p18"/>
                <p:cNvGrpSpPr/>
                <p:nvPr/>
              </p:nvGrpSpPr>
              <p:grpSpPr>
                <a:xfrm rot="2700000">
                  <a:off x="4933619" y="3568323"/>
                  <a:ext cx="1044001" cy="1044001"/>
                  <a:chOff x="4933619" y="3568323"/>
                  <a:chExt cx="1044001" cy="1044001"/>
                </a:xfrm>
              </p:grpSpPr>
              <p:sp>
                <p:nvSpPr>
                  <p:cNvPr id="174" name="Google Shape;174;p18"/>
                  <p:cNvSpPr/>
                  <p:nvPr/>
                </p:nvSpPr>
                <p:spPr>
                  <a:xfrm>
                    <a:off x="4933619" y="3568324"/>
                    <a:ext cx="1044000" cy="10440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18"/>
                  <p:cNvSpPr/>
                  <p:nvPr/>
                </p:nvSpPr>
                <p:spPr>
                  <a:xfrm>
                    <a:off x="4933620" y="3568323"/>
                    <a:ext cx="1044000" cy="1044000"/>
                  </a:xfrm>
                  <a:prstGeom prst="blockArc">
                    <a:avLst>
                      <a:gd name="adj1" fmla="val 10800000"/>
                      <a:gd name="adj2" fmla="val 0"/>
                      <a:gd name="adj3" fmla="val 32299"/>
                    </a:avLst>
                  </a:prstGeom>
                  <a:solidFill>
                    <a:schemeClr val="accent5">
                      <a:alpha val="24705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b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800" b="1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18"/>
                  <p:cNvSpPr/>
                  <p:nvPr/>
                </p:nvSpPr>
                <p:spPr>
                  <a:xfrm rot="10800000">
                    <a:off x="4933620" y="3568323"/>
                    <a:ext cx="1044000" cy="1044000"/>
                  </a:xfrm>
                  <a:prstGeom prst="blockArc">
                    <a:avLst>
                      <a:gd name="adj1" fmla="val 10800000"/>
                      <a:gd name="adj2" fmla="val 0"/>
                      <a:gd name="adj3" fmla="val 32299"/>
                    </a:avLst>
                  </a:prstGeom>
                  <a:solidFill>
                    <a:srgbClr val="FF3C00">
                      <a:alpha val="4980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b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800" b="1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77" name="Google Shape;177;p18"/>
                <p:cNvSpPr txBox="1"/>
                <p:nvPr/>
              </p:nvSpPr>
              <p:spPr>
                <a:xfrm>
                  <a:off x="5404125" y="3659032"/>
                  <a:ext cx="506157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45700" rIns="36000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b="1" i="0" u="none" strike="noStrike" cap="none" dirty="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15%</a:t>
                  </a:r>
                  <a:endParaRPr sz="1100" dirty="0"/>
                </a:p>
              </p:txBody>
            </p:sp>
            <p:sp>
              <p:nvSpPr>
                <p:cNvPr id="178" name="Google Shape;178;p18"/>
                <p:cNvSpPr txBox="1"/>
                <p:nvPr/>
              </p:nvSpPr>
              <p:spPr>
                <a:xfrm>
                  <a:off x="5018214" y="4241830"/>
                  <a:ext cx="506157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45700" rIns="36000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b="1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11%</a:t>
                  </a:r>
                  <a:endParaRPr sz="1100"/>
                </a:p>
              </p:txBody>
            </p:sp>
          </p:grpSp>
          <p:pic>
            <p:nvPicPr>
              <p:cNvPr id="179" name="Google Shape;179;p1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620462" y="2392636"/>
                <a:ext cx="400791" cy="4007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0" name="Google Shape;180;p18"/>
            <p:cNvGrpSpPr/>
            <p:nvPr/>
          </p:nvGrpSpPr>
          <p:grpSpPr>
            <a:xfrm>
              <a:off x="745218" y="3335235"/>
              <a:ext cx="949092" cy="949092"/>
              <a:chOff x="6788477" y="3482185"/>
              <a:chExt cx="1044001" cy="1044001"/>
            </a:xfrm>
          </p:grpSpPr>
          <p:grpSp>
            <p:nvGrpSpPr>
              <p:cNvPr id="181" name="Google Shape;181;p18"/>
              <p:cNvGrpSpPr/>
              <p:nvPr/>
            </p:nvGrpSpPr>
            <p:grpSpPr>
              <a:xfrm>
                <a:off x="6788477" y="3482185"/>
                <a:ext cx="1044001" cy="1044001"/>
                <a:chOff x="4933619" y="3568323"/>
                <a:chExt cx="1044001" cy="1044001"/>
              </a:xfrm>
            </p:grpSpPr>
            <p:grpSp>
              <p:nvGrpSpPr>
                <p:cNvPr id="182" name="Google Shape;182;p18"/>
                <p:cNvGrpSpPr/>
                <p:nvPr/>
              </p:nvGrpSpPr>
              <p:grpSpPr>
                <a:xfrm rot="2700000">
                  <a:off x="4933619" y="3568323"/>
                  <a:ext cx="1044001" cy="1044001"/>
                  <a:chOff x="4933619" y="3568323"/>
                  <a:chExt cx="1044001" cy="1044001"/>
                </a:xfrm>
              </p:grpSpPr>
              <p:sp>
                <p:nvSpPr>
                  <p:cNvPr id="183" name="Google Shape;183;p18"/>
                  <p:cNvSpPr/>
                  <p:nvPr/>
                </p:nvSpPr>
                <p:spPr>
                  <a:xfrm>
                    <a:off x="4933619" y="3568324"/>
                    <a:ext cx="1044000" cy="10440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1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18"/>
                  <p:cNvSpPr/>
                  <p:nvPr/>
                </p:nvSpPr>
                <p:spPr>
                  <a:xfrm>
                    <a:off x="4933620" y="3568323"/>
                    <a:ext cx="1044000" cy="1044000"/>
                  </a:xfrm>
                  <a:prstGeom prst="blockArc">
                    <a:avLst>
                      <a:gd name="adj1" fmla="val 10800000"/>
                      <a:gd name="adj2" fmla="val 0"/>
                      <a:gd name="adj3" fmla="val 32299"/>
                    </a:avLst>
                  </a:prstGeom>
                  <a:solidFill>
                    <a:schemeClr val="accent5">
                      <a:alpha val="24705"/>
                    </a:scheme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b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800" b="1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18"/>
                  <p:cNvSpPr/>
                  <p:nvPr/>
                </p:nvSpPr>
                <p:spPr>
                  <a:xfrm rot="10800000">
                    <a:off x="4933620" y="3568323"/>
                    <a:ext cx="1044000" cy="1044000"/>
                  </a:xfrm>
                  <a:prstGeom prst="blockArc">
                    <a:avLst>
                      <a:gd name="adj1" fmla="val 10800000"/>
                      <a:gd name="adj2" fmla="val 0"/>
                      <a:gd name="adj3" fmla="val 32299"/>
                    </a:avLst>
                  </a:prstGeom>
                  <a:solidFill>
                    <a:srgbClr val="FF3C00">
                      <a:alpha val="49803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b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800" b="1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86" name="Google Shape;186;p18"/>
                <p:cNvSpPr txBox="1"/>
                <p:nvPr/>
              </p:nvSpPr>
              <p:spPr>
                <a:xfrm>
                  <a:off x="5404124" y="3691631"/>
                  <a:ext cx="506157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45700" rIns="36000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b="1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30%</a:t>
                  </a:r>
                  <a:endParaRPr sz="1100"/>
                </a:p>
              </p:txBody>
            </p:sp>
            <p:sp>
              <p:nvSpPr>
                <p:cNvPr id="187" name="Google Shape;187;p18"/>
                <p:cNvSpPr txBox="1"/>
                <p:nvPr/>
              </p:nvSpPr>
              <p:spPr>
                <a:xfrm>
                  <a:off x="5039946" y="4209231"/>
                  <a:ext cx="506157" cy="2877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45700" rIns="36000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b="1" i="0" u="none" strike="noStrike" cap="none" dirty="0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30%</a:t>
                  </a:r>
                  <a:endParaRPr sz="1100" dirty="0"/>
                </a:p>
              </p:txBody>
            </p:sp>
          </p:grpSp>
          <p:pic>
            <p:nvPicPr>
              <p:cNvPr id="188" name="Google Shape;188;p18"/>
              <p:cNvPicPr preferRelativeResize="0"/>
              <p:nvPr/>
            </p:nvPicPr>
            <p:blipFill rotWithShape="1">
              <a:blip r:embed="rId6">
                <a:alphaModFix/>
              </a:blip>
              <a:srcRect l="26584" t="22947" r="25932" b="31133"/>
              <a:stretch/>
            </p:blipFill>
            <p:spPr>
              <a:xfrm>
                <a:off x="7194371" y="3876850"/>
                <a:ext cx="241215" cy="25193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9" name="Google Shape;189;p18"/>
            <p:cNvGrpSpPr/>
            <p:nvPr/>
          </p:nvGrpSpPr>
          <p:grpSpPr>
            <a:xfrm>
              <a:off x="2617893" y="1779433"/>
              <a:ext cx="949092" cy="949091"/>
              <a:chOff x="5095713" y="1503287"/>
              <a:chExt cx="1044001" cy="1044000"/>
            </a:xfrm>
          </p:grpSpPr>
          <p:sp>
            <p:nvSpPr>
              <p:cNvPr id="190" name="Google Shape;190;p18"/>
              <p:cNvSpPr/>
              <p:nvPr/>
            </p:nvSpPr>
            <p:spPr>
              <a:xfrm rot="2700000">
                <a:off x="5095713" y="1503287"/>
                <a:ext cx="1044000" cy="104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1" name="Google Shape;191;p18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436738" y="1852990"/>
                <a:ext cx="342900" cy="33510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2" name="Google Shape;192;p18"/>
              <p:cNvSpPr/>
              <p:nvPr/>
            </p:nvSpPr>
            <p:spPr>
              <a:xfrm rot="2700000">
                <a:off x="5095714" y="1503287"/>
                <a:ext cx="1044000" cy="1044000"/>
              </a:xfrm>
              <a:prstGeom prst="blockArc">
                <a:avLst>
                  <a:gd name="adj1" fmla="val 10800000"/>
                  <a:gd name="adj2" fmla="val 0"/>
                  <a:gd name="adj3" fmla="val 32299"/>
                </a:avLst>
              </a:prstGeom>
              <a:solidFill>
                <a:schemeClr val="accent5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 rot="-8100000">
                <a:off x="5095714" y="1503287"/>
                <a:ext cx="1044000" cy="1044000"/>
              </a:xfrm>
              <a:prstGeom prst="blockArc">
                <a:avLst>
                  <a:gd name="adj1" fmla="val 10800000"/>
                  <a:gd name="adj2" fmla="val 0"/>
                  <a:gd name="adj3" fmla="val 32299"/>
                </a:avLst>
              </a:prstGeom>
              <a:solidFill>
                <a:srgbClr val="FF3C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8"/>
              <p:cNvSpPr txBox="1"/>
              <p:nvPr/>
            </p:nvSpPr>
            <p:spPr>
              <a:xfrm>
                <a:off x="5577085" y="1561397"/>
                <a:ext cx="506158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45700" rIns="36000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20%</a:t>
                </a:r>
                <a:endParaRPr sz="1100" dirty="0"/>
              </a:p>
            </p:txBody>
          </p:sp>
          <p:sp>
            <p:nvSpPr>
              <p:cNvPr id="195" name="Google Shape;195;p18"/>
              <p:cNvSpPr txBox="1"/>
              <p:nvPr/>
            </p:nvSpPr>
            <p:spPr>
              <a:xfrm>
                <a:off x="5180308" y="2144690"/>
                <a:ext cx="506157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45700" rIns="36000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20%</a:t>
                </a:r>
                <a:endParaRPr sz="1100"/>
              </a:p>
            </p:txBody>
          </p:sp>
        </p:grpSp>
        <p:grpSp>
          <p:nvGrpSpPr>
            <p:cNvPr id="196" name="Google Shape;196;p18"/>
            <p:cNvGrpSpPr/>
            <p:nvPr/>
          </p:nvGrpSpPr>
          <p:grpSpPr>
            <a:xfrm>
              <a:off x="1066585" y="1911858"/>
              <a:ext cx="949092" cy="949091"/>
              <a:chOff x="4219401" y="2465497"/>
              <a:chExt cx="1044001" cy="1044000"/>
            </a:xfrm>
          </p:grpSpPr>
          <p:sp>
            <p:nvSpPr>
              <p:cNvPr id="197" name="Google Shape;197;p18"/>
              <p:cNvSpPr/>
              <p:nvPr/>
            </p:nvSpPr>
            <p:spPr>
              <a:xfrm rot="2700000">
                <a:off x="4219401" y="2465497"/>
                <a:ext cx="1044000" cy="1044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8" name="Google Shape;198;p18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595245" y="2839433"/>
                <a:ext cx="307059" cy="2995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9" name="Google Shape;199;p18"/>
              <p:cNvSpPr/>
              <p:nvPr/>
            </p:nvSpPr>
            <p:spPr>
              <a:xfrm rot="2700000">
                <a:off x="4219402" y="2465497"/>
                <a:ext cx="1044000" cy="1044000"/>
              </a:xfrm>
              <a:prstGeom prst="blockArc">
                <a:avLst>
                  <a:gd name="adj1" fmla="val 10800000"/>
                  <a:gd name="adj2" fmla="val 0"/>
                  <a:gd name="adj3" fmla="val 32299"/>
                </a:avLst>
              </a:prstGeom>
              <a:solidFill>
                <a:schemeClr val="accent5">
                  <a:alpha val="24705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 rot="-8100000">
                <a:off x="4219402" y="2465497"/>
                <a:ext cx="1044000" cy="1044000"/>
              </a:xfrm>
              <a:prstGeom prst="blockArc">
                <a:avLst>
                  <a:gd name="adj1" fmla="val 10800000"/>
                  <a:gd name="adj2" fmla="val 0"/>
                  <a:gd name="adj3" fmla="val 32299"/>
                </a:avLst>
              </a:prstGeom>
              <a:solidFill>
                <a:srgbClr val="FF3C00">
                  <a:alpha val="4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b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8"/>
              <p:cNvSpPr txBox="1"/>
              <p:nvPr/>
            </p:nvSpPr>
            <p:spPr>
              <a:xfrm>
                <a:off x="4689906" y="2588804"/>
                <a:ext cx="506157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45700" rIns="36000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20%</a:t>
                </a:r>
                <a:endParaRPr sz="1100"/>
              </a:p>
            </p:txBody>
          </p:sp>
          <p:sp>
            <p:nvSpPr>
              <p:cNvPr id="202" name="Google Shape;202;p18"/>
              <p:cNvSpPr txBox="1"/>
              <p:nvPr/>
            </p:nvSpPr>
            <p:spPr>
              <a:xfrm>
                <a:off x="4303997" y="3095538"/>
                <a:ext cx="506158" cy="2877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6000" tIns="45700" rIns="36000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 b="1" i="0" u="none" strike="noStrike" cap="none" dirty="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N/A</a:t>
                </a:r>
                <a:endParaRPr sz="1100" dirty="0"/>
              </a:p>
            </p:txBody>
          </p:sp>
        </p:grpSp>
        <p:sp>
          <p:nvSpPr>
            <p:cNvPr id="214" name="Google Shape;214;p18"/>
            <p:cNvSpPr/>
            <p:nvPr/>
          </p:nvSpPr>
          <p:spPr>
            <a:xfrm>
              <a:off x="1666144" y="3743908"/>
              <a:ext cx="1631416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Fans</a:t>
              </a:r>
              <a:endParaRPr sz="1100" dirty="0"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3115580" y="2715679"/>
              <a:ext cx="119060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Smart </a:t>
              </a:r>
              <a:endParaRPr sz="11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Thermostats</a:t>
              </a:r>
              <a:endParaRPr sz="1100" dirty="0"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2319917" y="1298164"/>
              <a:ext cx="16314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Energy Recovery</a:t>
              </a:r>
              <a:endParaRPr sz="11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Ventilation</a:t>
              </a:r>
              <a:endParaRPr sz="1100" dirty="0"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587547" y="2882907"/>
              <a:ext cx="1088854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Active </a:t>
              </a:r>
              <a:endParaRPr sz="11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Insulation</a:t>
              </a:r>
              <a:endParaRPr sz="1100" dirty="0"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673704" y="1572357"/>
              <a:ext cx="16314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i="0" u="none" strike="noStrike" cap="none" dirty="0">
                  <a:solidFill>
                    <a:schemeClr val="dk2"/>
                  </a:solidFill>
                  <a:latin typeface="Avenir"/>
                  <a:ea typeface="Avenir"/>
                  <a:cs typeface="Avenir"/>
                  <a:sym typeface="Avenir"/>
                </a:rPr>
                <a:t>Free-Cooling </a:t>
              </a:r>
              <a:endParaRPr sz="1100" dirty="0"/>
            </a:p>
          </p:txBody>
        </p:sp>
      </p:grpSp>
      <p:grpSp>
        <p:nvGrpSpPr>
          <p:cNvPr id="219" name="Google Shape;219;p18"/>
          <p:cNvGrpSpPr/>
          <p:nvPr/>
        </p:nvGrpSpPr>
        <p:grpSpPr>
          <a:xfrm rot="2700000">
            <a:off x="7926853" y="4176175"/>
            <a:ext cx="713065" cy="713066"/>
            <a:chOff x="4933619" y="3568323"/>
            <a:chExt cx="1044001" cy="1044001"/>
          </a:xfrm>
        </p:grpSpPr>
        <p:sp>
          <p:nvSpPr>
            <p:cNvPr id="220" name="Google Shape;220;p18"/>
            <p:cNvSpPr/>
            <p:nvPr/>
          </p:nvSpPr>
          <p:spPr>
            <a:xfrm>
              <a:off x="4933619" y="3568324"/>
              <a:ext cx="1044000" cy="1044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933620" y="3568323"/>
              <a:ext cx="1044000" cy="1044000"/>
            </a:xfrm>
            <a:prstGeom prst="blockArc">
              <a:avLst>
                <a:gd name="adj1" fmla="val 10800000"/>
                <a:gd name="adj2" fmla="val 0"/>
                <a:gd name="adj3" fmla="val 32299"/>
              </a:avLst>
            </a:prstGeom>
            <a:solidFill>
              <a:schemeClr val="accent5">
                <a:alpha val="2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 rot="10800000">
              <a:off x="4933620" y="3568323"/>
              <a:ext cx="1044000" cy="1044000"/>
            </a:xfrm>
            <a:prstGeom prst="blockArc">
              <a:avLst>
                <a:gd name="adj1" fmla="val 10800000"/>
                <a:gd name="adj2" fmla="val 0"/>
                <a:gd name="adj3" fmla="val 32299"/>
              </a:avLst>
            </a:prstGeom>
            <a:solidFill>
              <a:srgbClr val="FF3C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18"/>
          <p:cNvSpPr/>
          <p:nvPr/>
        </p:nvSpPr>
        <p:spPr>
          <a:xfrm>
            <a:off x="7778699" y="3799366"/>
            <a:ext cx="9539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Key</a:t>
            </a:r>
            <a:endParaRPr/>
          </a:p>
        </p:txBody>
      </p:sp>
      <p:sp>
        <p:nvSpPr>
          <p:cNvPr id="224" name="Google Shape;224;p18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7717635" y="4598807"/>
            <a:ext cx="5917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% Saving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(Heating)</a:t>
            </a:r>
            <a:endParaRPr/>
          </a:p>
        </p:txBody>
      </p:sp>
      <p:sp>
        <p:nvSpPr>
          <p:cNvPr id="226" name="Google Shape;226;p18"/>
          <p:cNvSpPr/>
          <p:nvPr/>
        </p:nvSpPr>
        <p:spPr>
          <a:xfrm>
            <a:off x="8215965" y="4084529"/>
            <a:ext cx="59178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% Saving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(Cooling)</a:t>
            </a:r>
            <a:endParaRPr/>
          </a:p>
        </p:txBody>
      </p:sp>
      <p:sp>
        <p:nvSpPr>
          <p:cNvPr id="72" name="Google Shape;210;p18">
            <a:extLst>
              <a:ext uri="{FF2B5EF4-FFF2-40B4-BE49-F238E27FC236}">
                <a16:creationId xmlns:a16="http://schemas.microsoft.com/office/drawing/2014/main" id="{16320987-1A02-4745-A461-729D8E97DB27}"/>
              </a:ext>
            </a:extLst>
          </p:cNvPr>
          <p:cNvSpPr/>
          <p:nvPr/>
        </p:nvSpPr>
        <p:spPr>
          <a:xfrm>
            <a:off x="476838" y="1401611"/>
            <a:ext cx="38475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Existing Technologies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C6D8E5-5F13-CE40-9B7B-FE7BB808A962}"/>
              </a:ext>
            </a:extLst>
          </p:cNvPr>
          <p:cNvCxnSpPr/>
          <p:nvPr/>
        </p:nvCxnSpPr>
        <p:spPr>
          <a:xfrm flipH="1">
            <a:off x="476838" y="1663221"/>
            <a:ext cx="3847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6A1C58E-7D04-8741-983A-AFFA1341E395}"/>
              </a:ext>
            </a:extLst>
          </p:cNvPr>
          <p:cNvCxnSpPr/>
          <p:nvPr/>
        </p:nvCxnSpPr>
        <p:spPr>
          <a:xfrm flipH="1">
            <a:off x="4924885" y="1663221"/>
            <a:ext cx="3847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5954F47-73E8-1343-A39A-A143FED25487}"/>
              </a:ext>
            </a:extLst>
          </p:cNvPr>
          <p:cNvSpPr txBox="1"/>
          <p:nvPr/>
        </p:nvSpPr>
        <p:spPr>
          <a:xfrm>
            <a:off x="-29310" y="4856667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DDAD737D-939A-224C-8420-5C135F194A6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16001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/>
          <p:nvPr/>
        </p:nvSpPr>
        <p:spPr>
          <a:xfrm>
            <a:off x="431475" y="247650"/>
            <a:ext cx="614957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Our business model</a:t>
            </a:r>
            <a:endParaRPr sz="30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3" name="Google Shape;303;p20"/>
          <p:cNvSpPr txBox="1"/>
          <p:nvPr/>
        </p:nvSpPr>
        <p:spPr>
          <a:xfrm>
            <a:off x="329864" y="2787207"/>
            <a:ext cx="2814028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FADC7E"/>
                </a:solidFill>
                <a:latin typeface="Avenir"/>
                <a:sym typeface="Avenir"/>
              </a:rPr>
              <a:t>Individual</a:t>
            </a: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 Consumers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&amp; Building Owners</a:t>
            </a:r>
            <a:endParaRPr sz="20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4320843" y="3296128"/>
            <a:ext cx="180609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800"/>
            </a:pP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Building Developers</a:t>
            </a:r>
            <a:endParaRPr sz="20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9" name="Google Shape;339;p20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303;p20">
            <a:extLst>
              <a:ext uri="{FF2B5EF4-FFF2-40B4-BE49-F238E27FC236}">
                <a16:creationId xmlns:a16="http://schemas.microsoft.com/office/drawing/2014/main" id="{107D5713-20E7-404F-9156-4CFCF202A7FF}"/>
              </a:ext>
            </a:extLst>
          </p:cNvPr>
          <p:cNvSpPr txBox="1"/>
          <p:nvPr/>
        </p:nvSpPr>
        <p:spPr>
          <a:xfrm>
            <a:off x="4166778" y="2035444"/>
            <a:ext cx="211422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Consultants / Distributors</a:t>
            </a:r>
            <a:r>
              <a:rPr lang="en-US" sz="2000" b="1" i="0" u="none" strike="noStrike" cap="none" baseline="30000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(1)</a:t>
            </a:r>
            <a:endParaRPr sz="2000" b="1" i="0" u="none" strike="noStrike" cap="none" baseline="30000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303;p20">
            <a:extLst>
              <a:ext uri="{FF2B5EF4-FFF2-40B4-BE49-F238E27FC236}">
                <a16:creationId xmlns:a16="http://schemas.microsoft.com/office/drawing/2014/main" id="{2F977F78-2ECE-418D-9ACF-4E23B027917F}"/>
              </a:ext>
            </a:extLst>
          </p:cNvPr>
          <p:cNvSpPr txBox="1"/>
          <p:nvPr/>
        </p:nvSpPr>
        <p:spPr>
          <a:xfrm>
            <a:off x="228205" y="3249917"/>
            <a:ext cx="309543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dirty="0">
                <a:solidFill>
                  <a:srgbClr val="666666"/>
                </a:solidFill>
                <a:latin typeface="Avenir"/>
                <a:sym typeface="Avenir"/>
              </a:rPr>
              <a:t>Money saved on ongoing energy costs</a:t>
            </a:r>
            <a:endParaRPr sz="1200" b="1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" name="Google Shape;305;p20">
            <a:extLst>
              <a:ext uri="{FF2B5EF4-FFF2-40B4-BE49-F238E27FC236}">
                <a16:creationId xmlns:a16="http://schemas.microsoft.com/office/drawing/2014/main" id="{9BB3A721-1DF8-4619-A193-DB08BEF3D4D3}"/>
              </a:ext>
            </a:extLst>
          </p:cNvPr>
          <p:cNvSpPr txBox="1"/>
          <p:nvPr/>
        </p:nvSpPr>
        <p:spPr>
          <a:xfrm>
            <a:off x="4316725" y="3789122"/>
            <a:ext cx="180609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800"/>
            </a:pP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Savings justify higher rental / sale prices</a:t>
            </a:r>
            <a:endParaRPr sz="12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6" name="Google Shape;303;p20">
            <a:extLst>
              <a:ext uri="{FF2B5EF4-FFF2-40B4-BE49-F238E27FC236}">
                <a16:creationId xmlns:a16="http://schemas.microsoft.com/office/drawing/2014/main" id="{B77BC675-BAC8-4232-958C-45FA1CE470F3}"/>
              </a:ext>
            </a:extLst>
          </p:cNvPr>
          <p:cNvSpPr txBox="1"/>
          <p:nvPr/>
        </p:nvSpPr>
        <p:spPr>
          <a:xfrm>
            <a:off x="4346125" y="2543489"/>
            <a:ext cx="174729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Cutting-edge product to produce and sell</a:t>
            </a:r>
            <a:endParaRPr sz="12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434;p24">
            <a:extLst>
              <a:ext uri="{FF2B5EF4-FFF2-40B4-BE49-F238E27FC236}">
                <a16:creationId xmlns:a16="http://schemas.microsoft.com/office/drawing/2014/main" id="{1AC66C18-D5DD-E94C-B2D1-A630DDD61B0B}"/>
              </a:ext>
            </a:extLst>
          </p:cNvPr>
          <p:cNvSpPr txBox="1"/>
          <p:nvPr/>
        </p:nvSpPr>
        <p:spPr>
          <a:xfrm>
            <a:off x="15835" y="4665358"/>
            <a:ext cx="8756033" cy="3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Note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: (1) e.g. architectural firms, manufactures or consultants paid to manage building projects, including relationships with building developers </a:t>
            </a:r>
          </a:p>
        </p:txBody>
      </p:sp>
      <p:sp>
        <p:nvSpPr>
          <p:cNvPr id="21" name="Google Shape;350;p21">
            <a:extLst>
              <a:ext uri="{FF2B5EF4-FFF2-40B4-BE49-F238E27FC236}">
                <a16:creationId xmlns:a16="http://schemas.microsoft.com/office/drawing/2014/main" id="{77A77BC6-15F2-974B-8C4C-871835A430D5}"/>
              </a:ext>
            </a:extLst>
          </p:cNvPr>
          <p:cNvSpPr txBox="1"/>
          <p:nvPr/>
        </p:nvSpPr>
        <p:spPr>
          <a:xfrm>
            <a:off x="431474" y="895350"/>
            <a:ext cx="7971746" cy="44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lang="en-US" sz="1200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2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Partners market, manufacture, sell and install our products to building owners, leveraging existing distribution and marketing networks for a fast route to market, while lowering costs for </a:t>
            </a:r>
            <a:r>
              <a:rPr lang="en-US" sz="1200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2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3A6285F-9059-E344-B1C3-6660DFE7B301}"/>
              </a:ext>
            </a:extLst>
          </p:cNvPr>
          <p:cNvGrpSpPr/>
          <p:nvPr/>
        </p:nvGrpSpPr>
        <p:grpSpPr>
          <a:xfrm>
            <a:off x="7921877" y="2625678"/>
            <a:ext cx="936000" cy="936000"/>
            <a:chOff x="6356155" y="2739091"/>
            <a:chExt cx="936000" cy="936000"/>
          </a:xfrm>
        </p:grpSpPr>
        <p:sp>
          <p:nvSpPr>
            <p:cNvPr id="22" name="Google Shape;212;p18">
              <a:extLst>
                <a:ext uri="{FF2B5EF4-FFF2-40B4-BE49-F238E27FC236}">
                  <a16:creationId xmlns:a16="http://schemas.microsoft.com/office/drawing/2014/main" id="{37A23ED5-E32C-6B43-BC3E-172A300E71E4}"/>
                </a:ext>
              </a:extLst>
            </p:cNvPr>
            <p:cNvSpPr/>
            <p:nvPr/>
          </p:nvSpPr>
          <p:spPr>
            <a:xfrm>
              <a:off x="6356155" y="2739091"/>
              <a:ext cx="936000" cy="9360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" name="Google Shape;213;p18">
              <a:extLst>
                <a:ext uri="{FF2B5EF4-FFF2-40B4-BE49-F238E27FC236}">
                  <a16:creationId xmlns:a16="http://schemas.microsoft.com/office/drawing/2014/main" id="{937FD13F-43C6-0F4B-ADEC-FD4C017C007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419779" y="2937335"/>
              <a:ext cx="786367" cy="5744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10;p18">
            <a:extLst>
              <a:ext uri="{FF2B5EF4-FFF2-40B4-BE49-F238E27FC236}">
                <a16:creationId xmlns:a16="http://schemas.microsoft.com/office/drawing/2014/main" id="{442A1C31-95CB-434E-A135-D52FCF2E96BF}"/>
              </a:ext>
            </a:extLst>
          </p:cNvPr>
          <p:cNvSpPr/>
          <p:nvPr/>
        </p:nvSpPr>
        <p:spPr>
          <a:xfrm>
            <a:off x="3370511" y="1607236"/>
            <a:ext cx="38475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GB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Partners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01E00C-0DC8-E643-B79F-7AA3380A92F4}"/>
              </a:ext>
            </a:extLst>
          </p:cNvPr>
          <p:cNvCxnSpPr/>
          <p:nvPr/>
        </p:nvCxnSpPr>
        <p:spPr>
          <a:xfrm flipH="1">
            <a:off x="4030336" y="1868846"/>
            <a:ext cx="2389050" cy="0"/>
          </a:xfrm>
          <a:prstGeom prst="line">
            <a:avLst/>
          </a:prstGeom>
          <a:ln>
            <a:solidFill>
              <a:srgbClr val="FAD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Google Shape;210;p18">
            <a:extLst>
              <a:ext uri="{FF2B5EF4-FFF2-40B4-BE49-F238E27FC236}">
                <a16:creationId xmlns:a16="http://schemas.microsoft.com/office/drawing/2014/main" id="{1DB15266-0C47-4C40-B369-C05AC7A85CC0}"/>
              </a:ext>
            </a:extLst>
          </p:cNvPr>
          <p:cNvSpPr/>
          <p:nvPr/>
        </p:nvSpPr>
        <p:spPr>
          <a:xfrm>
            <a:off x="-157845" y="1607236"/>
            <a:ext cx="38475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End-Users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13D04B-F5C9-A04F-B730-BF2BD63FF7B7}"/>
              </a:ext>
            </a:extLst>
          </p:cNvPr>
          <p:cNvCxnSpPr/>
          <p:nvPr/>
        </p:nvCxnSpPr>
        <p:spPr>
          <a:xfrm flipH="1">
            <a:off x="536700" y="1868846"/>
            <a:ext cx="2389050" cy="0"/>
          </a:xfrm>
          <a:prstGeom prst="line">
            <a:avLst/>
          </a:prstGeom>
          <a:ln>
            <a:solidFill>
              <a:srgbClr val="FAD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 Arrow 2">
            <a:extLst>
              <a:ext uri="{FF2B5EF4-FFF2-40B4-BE49-F238E27FC236}">
                <a16:creationId xmlns:a16="http://schemas.microsoft.com/office/drawing/2014/main" id="{2D5F6C1B-5E7C-304B-B378-7C6B75CF1DDD}"/>
              </a:ext>
            </a:extLst>
          </p:cNvPr>
          <p:cNvSpPr/>
          <p:nvPr/>
        </p:nvSpPr>
        <p:spPr>
          <a:xfrm rot="10800000">
            <a:off x="6518392" y="2968545"/>
            <a:ext cx="798015" cy="382224"/>
          </a:xfrm>
          <a:prstGeom prst="lef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Google Shape;210;p18">
            <a:extLst>
              <a:ext uri="{FF2B5EF4-FFF2-40B4-BE49-F238E27FC236}">
                <a16:creationId xmlns:a16="http://schemas.microsoft.com/office/drawing/2014/main" id="{FD3C1FC3-2A8E-B748-BC4B-D38411599815}"/>
              </a:ext>
            </a:extLst>
          </p:cNvPr>
          <p:cNvSpPr/>
          <p:nvPr/>
        </p:nvSpPr>
        <p:spPr>
          <a:xfrm>
            <a:off x="5849214" y="3346675"/>
            <a:ext cx="21718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Licence Fee</a:t>
            </a:r>
          </a:p>
        </p:txBody>
      </p:sp>
      <p:sp>
        <p:nvSpPr>
          <p:cNvPr id="31" name="Google Shape;210;p18">
            <a:extLst>
              <a:ext uri="{FF2B5EF4-FFF2-40B4-BE49-F238E27FC236}">
                <a16:creationId xmlns:a16="http://schemas.microsoft.com/office/drawing/2014/main" id="{BAD0AFA4-33CD-F140-BAA9-BA1AE11531FA}"/>
              </a:ext>
            </a:extLst>
          </p:cNvPr>
          <p:cNvSpPr/>
          <p:nvPr/>
        </p:nvSpPr>
        <p:spPr>
          <a:xfrm>
            <a:off x="5862072" y="2480981"/>
            <a:ext cx="21718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Percentage of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Installation Fee</a:t>
            </a:r>
          </a:p>
        </p:txBody>
      </p:sp>
      <p:sp>
        <p:nvSpPr>
          <p:cNvPr id="32" name="Left Arrow 31">
            <a:extLst>
              <a:ext uri="{FF2B5EF4-FFF2-40B4-BE49-F238E27FC236}">
                <a16:creationId xmlns:a16="http://schemas.microsoft.com/office/drawing/2014/main" id="{065A5B13-7B5D-A942-B5EB-A75B8D43E1B6}"/>
              </a:ext>
            </a:extLst>
          </p:cNvPr>
          <p:cNvSpPr/>
          <p:nvPr/>
        </p:nvSpPr>
        <p:spPr>
          <a:xfrm rot="10800000">
            <a:off x="3272925" y="2964451"/>
            <a:ext cx="798015" cy="382224"/>
          </a:xfrm>
          <a:prstGeom prst="lef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210;p18">
            <a:extLst>
              <a:ext uri="{FF2B5EF4-FFF2-40B4-BE49-F238E27FC236}">
                <a16:creationId xmlns:a16="http://schemas.microsoft.com/office/drawing/2014/main" id="{B2522618-B5EE-8545-87CF-E7D1B6FBE725}"/>
              </a:ext>
            </a:extLst>
          </p:cNvPr>
          <p:cNvSpPr/>
          <p:nvPr/>
        </p:nvSpPr>
        <p:spPr>
          <a:xfrm>
            <a:off x="2522001" y="2480981"/>
            <a:ext cx="21718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Installation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Fee</a:t>
            </a:r>
          </a:p>
        </p:txBody>
      </p:sp>
      <p:sp>
        <p:nvSpPr>
          <p:cNvPr id="4" name="Curved Right Arrow 3">
            <a:extLst>
              <a:ext uri="{FF2B5EF4-FFF2-40B4-BE49-F238E27FC236}">
                <a16:creationId xmlns:a16="http://schemas.microsoft.com/office/drawing/2014/main" id="{B2CF2ABF-7545-EE49-87E3-52057F904E5D}"/>
              </a:ext>
            </a:extLst>
          </p:cNvPr>
          <p:cNvSpPr/>
          <p:nvPr/>
        </p:nvSpPr>
        <p:spPr>
          <a:xfrm rot="16200000">
            <a:off x="4715170" y="649200"/>
            <a:ext cx="652551" cy="7093940"/>
          </a:xfrm>
          <a:prstGeom prst="curvedRightArrow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Google Shape;210;p18">
            <a:extLst>
              <a:ext uri="{FF2B5EF4-FFF2-40B4-BE49-F238E27FC236}">
                <a16:creationId xmlns:a16="http://schemas.microsoft.com/office/drawing/2014/main" id="{F1C11A4A-4534-BB42-8E68-58E87E2538C1}"/>
              </a:ext>
            </a:extLst>
          </p:cNvPr>
          <p:cNvSpPr/>
          <p:nvPr/>
        </p:nvSpPr>
        <p:spPr>
          <a:xfrm>
            <a:off x="3828328" y="4487909"/>
            <a:ext cx="289075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Maintenance Fee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A03747F1-2948-BF42-B799-00C2CDD87C8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E5FE46-00E9-DD42-9E59-C6190E26483E}"/>
              </a:ext>
            </a:extLst>
          </p:cNvPr>
          <p:cNvSpPr txBox="1"/>
          <p:nvPr/>
        </p:nvSpPr>
        <p:spPr>
          <a:xfrm>
            <a:off x="0" y="4876345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2298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"/>
          <p:cNvSpPr txBox="1"/>
          <p:nvPr/>
        </p:nvSpPr>
        <p:spPr>
          <a:xfrm>
            <a:off x="431475" y="247650"/>
            <a:ext cx="614957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 we make revenue?</a:t>
            </a:r>
            <a:endParaRPr sz="30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99" name="Google Shape;299;p20"/>
          <p:cNvCxnSpPr/>
          <p:nvPr/>
        </p:nvCxnSpPr>
        <p:spPr>
          <a:xfrm rot="10800000">
            <a:off x="1653537" y="2166934"/>
            <a:ext cx="0" cy="2684579"/>
          </a:xfrm>
          <a:prstGeom prst="straightConnector1">
            <a:avLst/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0" name="Google Shape;300;p20"/>
          <p:cNvCxnSpPr/>
          <p:nvPr/>
        </p:nvCxnSpPr>
        <p:spPr>
          <a:xfrm rot="10800000">
            <a:off x="3422393" y="2166934"/>
            <a:ext cx="0" cy="2684579"/>
          </a:xfrm>
          <a:prstGeom prst="straightConnector1">
            <a:avLst/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0"/>
          <p:cNvCxnSpPr/>
          <p:nvPr/>
        </p:nvCxnSpPr>
        <p:spPr>
          <a:xfrm rot="10800000">
            <a:off x="7188705" y="2166934"/>
            <a:ext cx="0" cy="2684579"/>
          </a:xfrm>
          <a:prstGeom prst="straightConnector1">
            <a:avLst/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2" name="Google Shape;302;p20"/>
          <p:cNvCxnSpPr/>
          <p:nvPr/>
        </p:nvCxnSpPr>
        <p:spPr>
          <a:xfrm rot="10800000">
            <a:off x="5209537" y="2166934"/>
            <a:ext cx="0" cy="2684579"/>
          </a:xfrm>
          <a:prstGeom prst="straightConnector1">
            <a:avLst/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Google Shape;303;p20"/>
          <p:cNvSpPr txBox="1"/>
          <p:nvPr/>
        </p:nvSpPr>
        <p:spPr>
          <a:xfrm>
            <a:off x="1822118" y="1559458"/>
            <a:ext cx="131932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Individual Consumer</a:t>
            </a:r>
            <a:endParaRPr sz="18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4" name="Google Shape;304;p20"/>
          <p:cNvSpPr txBox="1"/>
          <p:nvPr/>
        </p:nvSpPr>
        <p:spPr>
          <a:xfrm>
            <a:off x="3691886" y="1559458"/>
            <a:ext cx="131932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Building Owner</a:t>
            </a:r>
            <a:endParaRPr sz="18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5" name="Google Shape;305;p20"/>
          <p:cNvSpPr txBox="1"/>
          <p:nvPr/>
        </p:nvSpPr>
        <p:spPr>
          <a:xfrm>
            <a:off x="7431422" y="1559458"/>
            <a:ext cx="131932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Building Developer </a:t>
            </a:r>
            <a:endParaRPr sz="1800" b="1" i="0" u="none" strike="noStrike" cap="none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6" name="Google Shape;306;p20"/>
          <p:cNvSpPr txBox="1"/>
          <p:nvPr/>
        </p:nvSpPr>
        <p:spPr>
          <a:xfrm>
            <a:off x="5495688" y="1559458"/>
            <a:ext cx="145125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Consultant / Distributors</a:t>
            </a:r>
            <a:endParaRPr sz="18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07" name="Google Shape;307;p20"/>
          <p:cNvCxnSpPr/>
          <p:nvPr/>
        </p:nvCxnSpPr>
        <p:spPr>
          <a:xfrm flipH="1">
            <a:off x="926255" y="2267529"/>
            <a:ext cx="7857632" cy="14977"/>
          </a:xfrm>
          <a:prstGeom prst="straightConnector1">
            <a:avLst/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20"/>
          <p:cNvSpPr txBox="1"/>
          <p:nvPr/>
        </p:nvSpPr>
        <p:spPr>
          <a:xfrm>
            <a:off x="172547" y="2453097"/>
            <a:ext cx="145125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Pre-Sale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License Fee</a:t>
            </a:r>
            <a:endParaRPr sz="14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9" name="Google Shape;309;p20"/>
          <p:cNvSpPr txBox="1"/>
          <p:nvPr/>
        </p:nvSpPr>
        <p:spPr>
          <a:xfrm>
            <a:off x="172547" y="3356202"/>
            <a:ext cx="145125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At-Sale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Installation Fee</a:t>
            </a:r>
            <a:endParaRPr sz="14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0" name="Google Shape;310;p20"/>
          <p:cNvSpPr txBox="1"/>
          <p:nvPr/>
        </p:nvSpPr>
        <p:spPr>
          <a:xfrm>
            <a:off x="99984" y="4259308"/>
            <a:ext cx="159638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Post-Sale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Maintenance Fee</a:t>
            </a:r>
            <a:endParaRPr sz="14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11" name="Google Shape;311;p20"/>
          <p:cNvCxnSpPr/>
          <p:nvPr/>
        </p:nvCxnSpPr>
        <p:spPr>
          <a:xfrm flipH="1">
            <a:off x="926255" y="3249238"/>
            <a:ext cx="7857632" cy="14977"/>
          </a:xfrm>
          <a:prstGeom prst="straightConnector1">
            <a:avLst/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2" name="Google Shape;312;p20"/>
          <p:cNvCxnSpPr/>
          <p:nvPr/>
        </p:nvCxnSpPr>
        <p:spPr>
          <a:xfrm flipH="1">
            <a:off x="926255" y="4194118"/>
            <a:ext cx="7857632" cy="14977"/>
          </a:xfrm>
          <a:prstGeom prst="straightConnector1">
            <a:avLst/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20"/>
          <p:cNvSpPr/>
          <p:nvPr/>
        </p:nvSpPr>
        <p:spPr>
          <a:xfrm rot="5400000">
            <a:off x="5092437" y="-1905106"/>
            <a:ext cx="256787" cy="6832273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 txBox="1"/>
          <p:nvPr/>
        </p:nvSpPr>
        <p:spPr>
          <a:xfrm>
            <a:off x="3217178" y="677739"/>
            <a:ext cx="3764184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Who pays </a:t>
            </a:r>
            <a:r>
              <a:rPr lang="en-US" sz="1200" b="1" i="0" u="none" strike="noStrike" cap="none" dirty="0" err="1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sz="1200" b="1" i="0" u="none" strike="noStrike" cap="none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5" name="Google Shape;315;p20"/>
          <p:cNvSpPr txBox="1"/>
          <p:nvPr/>
        </p:nvSpPr>
        <p:spPr>
          <a:xfrm>
            <a:off x="1791466" y="4274952"/>
            <a:ext cx="1319324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Potential charge  to consumers for control / use</a:t>
            </a:r>
            <a:endParaRPr sz="12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16" name="Google Shape;316;p20"/>
          <p:cNvGrpSpPr/>
          <p:nvPr/>
        </p:nvGrpSpPr>
        <p:grpSpPr>
          <a:xfrm>
            <a:off x="3589151" y="4185212"/>
            <a:ext cx="1451256" cy="861799"/>
            <a:chOff x="3347618" y="4185212"/>
            <a:chExt cx="1451256" cy="861799"/>
          </a:xfrm>
        </p:grpSpPr>
        <p:sp>
          <p:nvSpPr>
            <p:cNvPr id="317" name="Google Shape;317;p20"/>
            <p:cNvSpPr txBox="1"/>
            <p:nvPr/>
          </p:nvSpPr>
          <p:spPr>
            <a:xfrm>
              <a:off x="3347618" y="4302111"/>
              <a:ext cx="1451256" cy="7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Maintenance Fee</a:t>
              </a:r>
              <a:endParaRPr sz="1200" b="0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318" name="Google Shape;318;p20"/>
            <p:cNvGrpSpPr/>
            <p:nvPr/>
          </p:nvGrpSpPr>
          <p:grpSpPr>
            <a:xfrm>
              <a:off x="3777537" y="4185212"/>
              <a:ext cx="701615" cy="658845"/>
              <a:chOff x="10429800" y="2311866"/>
              <a:chExt cx="360040" cy="338092"/>
            </a:xfrm>
          </p:grpSpPr>
          <p:sp>
            <p:nvSpPr>
              <p:cNvPr id="319" name="Google Shape;319;p20"/>
              <p:cNvSpPr/>
              <p:nvPr/>
            </p:nvSpPr>
            <p:spPr>
              <a:xfrm>
                <a:off x="10492815" y="2408747"/>
                <a:ext cx="180000" cy="180000"/>
              </a:xfrm>
              <a:prstGeom prst="ellipse">
                <a:avLst/>
              </a:prstGeom>
              <a:noFill/>
              <a:ln w="381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10429800" y="2311866"/>
                <a:ext cx="360040" cy="338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1587" marR="0" lvl="1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 i="0" u="none" strike="noStrike" cap="none">
                    <a:solidFill>
                      <a:srgbClr val="27915F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✓</a:t>
                </a:r>
                <a:endParaRPr/>
              </a:p>
            </p:txBody>
          </p:sp>
        </p:grpSp>
      </p:grpSp>
      <p:sp>
        <p:nvSpPr>
          <p:cNvPr id="321" name="Google Shape;321;p20"/>
          <p:cNvSpPr txBox="1"/>
          <p:nvPr/>
        </p:nvSpPr>
        <p:spPr>
          <a:xfrm>
            <a:off x="1939315" y="2409249"/>
            <a:ext cx="119938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N/A</a:t>
            </a:r>
            <a:endParaRPr sz="3200" b="0" i="0" u="none" strike="noStrike" cap="none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1939315" y="3383577"/>
            <a:ext cx="119938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N/A</a:t>
            </a:r>
            <a:endParaRPr sz="3200" b="0" i="0" u="none" strike="noStrike" cap="none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3638879" y="2404348"/>
            <a:ext cx="119938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N/A</a:t>
            </a:r>
            <a:endParaRPr sz="3200" b="0" i="0" u="none" strike="noStrike" cap="none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" name="Google Shape;324;p20"/>
          <p:cNvSpPr txBox="1"/>
          <p:nvPr/>
        </p:nvSpPr>
        <p:spPr>
          <a:xfrm>
            <a:off x="5413131" y="2401245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Potential to charge “authorized distributers”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5" name="Google Shape;325;p20"/>
          <p:cNvSpPr txBox="1"/>
          <p:nvPr/>
        </p:nvSpPr>
        <p:spPr>
          <a:xfrm>
            <a:off x="7292891" y="2401245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Potential to charge “authorized distributers”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26" name="Google Shape;326;p20"/>
          <p:cNvGrpSpPr/>
          <p:nvPr/>
        </p:nvGrpSpPr>
        <p:grpSpPr>
          <a:xfrm>
            <a:off x="5413131" y="3323413"/>
            <a:ext cx="1451256" cy="861799"/>
            <a:chOff x="3347618" y="4185212"/>
            <a:chExt cx="1451256" cy="861799"/>
          </a:xfrm>
        </p:grpSpPr>
        <p:sp>
          <p:nvSpPr>
            <p:cNvPr id="327" name="Google Shape;327;p20"/>
            <p:cNvSpPr txBox="1"/>
            <p:nvPr/>
          </p:nvSpPr>
          <p:spPr>
            <a:xfrm>
              <a:off x="3347618" y="4302111"/>
              <a:ext cx="1451256" cy="7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Installation Fee</a:t>
              </a:r>
              <a:endParaRPr sz="1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328" name="Google Shape;328;p20"/>
            <p:cNvGrpSpPr/>
            <p:nvPr/>
          </p:nvGrpSpPr>
          <p:grpSpPr>
            <a:xfrm>
              <a:off x="3777537" y="4185212"/>
              <a:ext cx="701615" cy="658845"/>
              <a:chOff x="10429800" y="2311866"/>
              <a:chExt cx="360040" cy="338092"/>
            </a:xfrm>
          </p:grpSpPr>
          <p:sp>
            <p:nvSpPr>
              <p:cNvPr id="329" name="Google Shape;329;p20"/>
              <p:cNvSpPr/>
              <p:nvPr/>
            </p:nvSpPr>
            <p:spPr>
              <a:xfrm>
                <a:off x="10492815" y="2408747"/>
                <a:ext cx="180000" cy="180000"/>
              </a:xfrm>
              <a:prstGeom prst="ellipse">
                <a:avLst/>
              </a:prstGeom>
              <a:noFill/>
              <a:ln w="381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10429800" y="2311866"/>
                <a:ext cx="360040" cy="338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1587" marR="0" lvl="1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 i="0" u="none" strike="noStrike" cap="none">
                    <a:solidFill>
                      <a:srgbClr val="27915F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✓</a:t>
                </a:r>
                <a:endParaRPr/>
              </a:p>
            </p:txBody>
          </p:sp>
        </p:grpSp>
      </p:grpSp>
      <p:sp>
        <p:nvSpPr>
          <p:cNvPr id="331" name="Google Shape;331;p20"/>
          <p:cNvSpPr txBox="1"/>
          <p:nvPr/>
        </p:nvSpPr>
        <p:spPr>
          <a:xfrm>
            <a:off x="5621622" y="4269835"/>
            <a:ext cx="119938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N/A</a:t>
            </a:r>
            <a:endParaRPr sz="3200" b="0" i="0" u="none" strike="noStrike" cap="none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2" name="Google Shape;332;p20"/>
          <p:cNvSpPr txBox="1"/>
          <p:nvPr/>
        </p:nvSpPr>
        <p:spPr>
          <a:xfrm>
            <a:off x="7429407" y="4277886"/>
            <a:ext cx="119938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N/A</a:t>
            </a:r>
            <a:endParaRPr sz="3200" b="0" i="0" u="none" strike="noStrike" cap="none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3553355" y="3366346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Long-term potential for direct sales to building owners</a:t>
            </a:r>
            <a:endParaRPr sz="12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34" name="Google Shape;334;p20"/>
          <p:cNvGrpSpPr/>
          <p:nvPr/>
        </p:nvGrpSpPr>
        <p:grpSpPr>
          <a:xfrm>
            <a:off x="7517854" y="3323413"/>
            <a:ext cx="1451256" cy="861799"/>
            <a:chOff x="3347618" y="4185212"/>
            <a:chExt cx="1451256" cy="861799"/>
          </a:xfrm>
        </p:grpSpPr>
        <p:sp>
          <p:nvSpPr>
            <p:cNvPr id="335" name="Google Shape;335;p20"/>
            <p:cNvSpPr txBox="1"/>
            <p:nvPr/>
          </p:nvSpPr>
          <p:spPr>
            <a:xfrm>
              <a:off x="3347618" y="4302111"/>
              <a:ext cx="1451256" cy="74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Installation Fee</a:t>
              </a:r>
              <a:endParaRPr sz="1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grpSp>
          <p:nvGrpSpPr>
            <p:cNvPr id="336" name="Google Shape;336;p20"/>
            <p:cNvGrpSpPr/>
            <p:nvPr/>
          </p:nvGrpSpPr>
          <p:grpSpPr>
            <a:xfrm>
              <a:off x="3777537" y="4185212"/>
              <a:ext cx="701615" cy="658845"/>
              <a:chOff x="10429800" y="2311866"/>
              <a:chExt cx="360040" cy="338092"/>
            </a:xfrm>
          </p:grpSpPr>
          <p:sp>
            <p:nvSpPr>
              <p:cNvPr id="337" name="Google Shape;337;p20"/>
              <p:cNvSpPr/>
              <p:nvPr/>
            </p:nvSpPr>
            <p:spPr>
              <a:xfrm>
                <a:off x="10492815" y="2408747"/>
                <a:ext cx="180000" cy="180000"/>
              </a:xfrm>
              <a:prstGeom prst="ellipse">
                <a:avLst/>
              </a:prstGeom>
              <a:noFill/>
              <a:ln w="3810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10429800" y="2311866"/>
                <a:ext cx="360040" cy="338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1587" marR="0" lvl="1" indent="0" algn="ctr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000" b="1" i="0" u="none" strike="noStrike" cap="none">
                    <a:solidFill>
                      <a:srgbClr val="27915F"/>
                    </a:solidFill>
                    <a:latin typeface="Noto Sans Symbols"/>
                    <a:ea typeface="Noto Sans Symbols"/>
                    <a:cs typeface="Noto Sans Symbols"/>
                    <a:sym typeface="Noto Sans Symbols"/>
                  </a:rPr>
                  <a:t>✓</a:t>
                </a:r>
                <a:endParaRPr/>
              </a:p>
            </p:txBody>
          </p:sp>
        </p:grpSp>
      </p:grpSp>
      <p:sp>
        <p:nvSpPr>
          <p:cNvPr id="339" name="Google Shape;339;p20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lide Number Placeholder 2">
            <a:extLst>
              <a:ext uri="{FF2B5EF4-FFF2-40B4-BE49-F238E27FC236}">
                <a16:creationId xmlns:a16="http://schemas.microsoft.com/office/drawing/2014/main" id="{7A0D5563-3CE1-894A-9657-4DA8EC4FFA4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E48795-7DCF-FA4A-8CCD-EE51E7C07AC1}"/>
              </a:ext>
            </a:extLst>
          </p:cNvPr>
          <p:cNvSpPr txBox="1"/>
          <p:nvPr/>
        </p:nvSpPr>
        <p:spPr>
          <a:xfrm>
            <a:off x="0" y="4909003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1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1406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431475" y="3865784"/>
            <a:ext cx="2223230" cy="105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$22.50</a:t>
            </a:r>
            <a:endParaRPr sz="10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Net Savings / m</a:t>
            </a:r>
            <a:r>
              <a:rPr lang="en-US" sz="1600" b="1" i="0" u="none" strike="noStrike" cap="none" baseline="300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8" name="Google Shape;348;p21"/>
          <p:cNvSpPr/>
          <p:nvPr/>
        </p:nvSpPr>
        <p:spPr>
          <a:xfrm>
            <a:off x="2765571" y="4146389"/>
            <a:ext cx="559558" cy="491320"/>
          </a:xfrm>
          <a:prstGeom prst="mathDivide">
            <a:avLst>
              <a:gd name="adj1" fmla="val 23520"/>
              <a:gd name="adj2" fmla="val 2930"/>
              <a:gd name="adj3" fmla="val 1176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1"/>
          <p:cNvSpPr/>
          <p:nvPr/>
        </p:nvSpPr>
        <p:spPr>
          <a:xfrm>
            <a:off x="5758634" y="4210152"/>
            <a:ext cx="559558" cy="363795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431474" y="895350"/>
            <a:ext cx="6842162" cy="447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Worked example of </a:t>
            </a:r>
            <a:r>
              <a:rPr lang="en-US" sz="1200" b="0" i="0" u="none" strike="noStrike" cap="none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value proposition for </a:t>
            </a:r>
            <a:r>
              <a:rPr lang="en-US" sz="1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a building owner</a:t>
            </a:r>
            <a:endParaRPr b="1" dirty="0">
              <a:solidFill>
                <a:srgbClr val="FADC7E"/>
              </a:solidFill>
            </a:endParaRPr>
          </a:p>
        </p:txBody>
      </p:sp>
      <p:sp>
        <p:nvSpPr>
          <p:cNvPr id="351" name="Google Shape;351;p21"/>
          <p:cNvSpPr txBox="1"/>
          <p:nvPr/>
        </p:nvSpPr>
        <p:spPr>
          <a:xfrm>
            <a:off x="6385570" y="3770255"/>
            <a:ext cx="2445553" cy="105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~40</a:t>
            </a:r>
            <a:r>
              <a:rPr lang="en-US" sz="3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%</a:t>
            </a:r>
            <a:endParaRPr sz="10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-Year Customer Return on Investment (ROI)</a:t>
            </a:r>
            <a:endParaRPr dirty="0"/>
          </a:p>
        </p:txBody>
      </p:sp>
      <p:sp>
        <p:nvSpPr>
          <p:cNvPr id="352" name="Google Shape;352;p21"/>
          <p:cNvSpPr txBox="1"/>
          <p:nvPr/>
        </p:nvSpPr>
        <p:spPr>
          <a:xfrm>
            <a:off x="3424537" y="3865784"/>
            <a:ext cx="2223230" cy="105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$80.0</a:t>
            </a:r>
            <a:endParaRPr sz="1000" b="1" i="0" u="none" strike="noStrike" cap="none" baseline="30000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Installation Price / m</a:t>
            </a:r>
            <a:r>
              <a:rPr lang="en-US" sz="1600" b="1" i="0" u="none" strike="noStrike" cap="none" baseline="300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353" name="Google Shape;353;p21"/>
          <p:cNvSpPr txBox="1"/>
          <p:nvPr/>
        </p:nvSpPr>
        <p:spPr>
          <a:xfrm>
            <a:off x="652690" y="1420174"/>
            <a:ext cx="1780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150 </a:t>
            </a:r>
            <a:r>
              <a:rPr lang="en-US" sz="1400" b="1" i="0" u="none" strike="noStrike" cap="none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KWh</a:t>
            </a:r>
            <a:r>
              <a:rPr lang="en-US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/ m</a:t>
            </a:r>
            <a:r>
              <a:rPr lang="en-US" sz="1400" b="1" i="0" u="none" strike="noStrike" cap="none" baseline="300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1400" b="1" i="0" u="none" strike="noStrike" cap="none" baseline="300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Energy consumption for heating &amp; cooling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4" name="Google Shape;354;p21"/>
          <p:cNvSpPr txBox="1"/>
          <p:nvPr/>
        </p:nvSpPr>
        <p:spPr>
          <a:xfrm>
            <a:off x="652690" y="2346291"/>
            <a:ext cx="1780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$0.30</a:t>
            </a:r>
            <a:endParaRPr sz="1400" b="1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Price per KWh</a:t>
            </a:r>
            <a:endParaRPr sz="12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5" name="Google Shape;355;p21"/>
          <p:cNvSpPr txBox="1"/>
          <p:nvPr/>
        </p:nvSpPr>
        <p:spPr>
          <a:xfrm>
            <a:off x="652690" y="3088245"/>
            <a:ext cx="1780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50%</a:t>
            </a:r>
            <a:endParaRPr sz="14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saving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6" name="Google Shape;356;p21"/>
          <p:cNvSpPr/>
          <p:nvPr/>
        </p:nvSpPr>
        <p:spPr>
          <a:xfrm>
            <a:off x="1374647" y="2852471"/>
            <a:ext cx="349377" cy="336118"/>
          </a:xfrm>
          <a:prstGeom prst="mathMultiply">
            <a:avLst>
              <a:gd name="adj1" fmla="val 12185"/>
            </a:avLst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1"/>
          <p:cNvSpPr/>
          <p:nvPr/>
        </p:nvSpPr>
        <p:spPr>
          <a:xfrm>
            <a:off x="1374647" y="2100603"/>
            <a:ext cx="349377" cy="336118"/>
          </a:xfrm>
          <a:prstGeom prst="mathMultiply">
            <a:avLst>
              <a:gd name="adj1" fmla="val 12185"/>
            </a:avLst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1"/>
          <p:cNvSpPr txBox="1"/>
          <p:nvPr/>
        </p:nvSpPr>
        <p:spPr>
          <a:xfrm>
            <a:off x="3645752" y="2136258"/>
            <a:ext cx="1780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30%</a:t>
            </a:r>
            <a:endParaRPr sz="14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fee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9" name="Google Shape;359;p21"/>
          <p:cNvSpPr txBox="1"/>
          <p:nvPr/>
        </p:nvSpPr>
        <p:spPr>
          <a:xfrm>
            <a:off x="3645752" y="2910822"/>
            <a:ext cx="1780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91425" rIns="72000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~50%</a:t>
            </a:r>
            <a:endParaRPr sz="14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Partner margin and installation costs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0" name="Google Shape;360;p21"/>
          <p:cNvSpPr txBox="1"/>
          <p:nvPr/>
        </p:nvSpPr>
        <p:spPr>
          <a:xfrm>
            <a:off x="3645752" y="1420174"/>
            <a:ext cx="1780800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~$40</a:t>
            </a:r>
            <a:endParaRPr sz="14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Production cost per m2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1" name="Google Shape;361;p21"/>
          <p:cNvSpPr/>
          <p:nvPr/>
        </p:nvSpPr>
        <p:spPr>
          <a:xfrm>
            <a:off x="4395907" y="2688126"/>
            <a:ext cx="280490" cy="281752"/>
          </a:xfrm>
          <a:prstGeom prst="mathPlus">
            <a:avLst>
              <a:gd name="adj1" fmla="val 16729"/>
            </a:avLst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4395907" y="1915178"/>
            <a:ext cx="280490" cy="281752"/>
          </a:xfrm>
          <a:prstGeom prst="mathPlus">
            <a:avLst>
              <a:gd name="adj1" fmla="val 16729"/>
            </a:avLst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1"/>
          <p:cNvSpPr/>
          <p:nvPr/>
        </p:nvSpPr>
        <p:spPr>
          <a:xfrm>
            <a:off x="1365892" y="3637404"/>
            <a:ext cx="347442" cy="225888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4362432" y="3639225"/>
            <a:ext cx="347442" cy="225888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589084" y="1376214"/>
            <a:ext cx="1861990" cy="2369311"/>
          </a:xfrm>
          <a:prstGeom prst="bracketPair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3608087" y="1372749"/>
            <a:ext cx="1861990" cy="2369311"/>
          </a:xfrm>
          <a:prstGeom prst="bracketPair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34;p24">
            <a:extLst>
              <a:ext uri="{FF2B5EF4-FFF2-40B4-BE49-F238E27FC236}">
                <a16:creationId xmlns:a16="http://schemas.microsoft.com/office/drawing/2014/main" id="{3440DE29-2EA2-FB4E-82B0-BDE48ECBF882}"/>
              </a:ext>
            </a:extLst>
          </p:cNvPr>
          <p:cNvSpPr txBox="1"/>
          <p:nvPr/>
        </p:nvSpPr>
        <p:spPr>
          <a:xfrm>
            <a:off x="0" y="4671368"/>
            <a:ext cx="7426712" cy="3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000"/>
            </a:pPr>
            <a:r>
              <a:rPr lang="en-US" sz="10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Note: 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(1)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000" b="1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A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verage renovation cost for deep energy renovations is €580 / m</a:t>
            </a:r>
            <a:r>
              <a:rPr lang="en-US" sz="1000" b="1" i="0" u="none" strike="noStrike" cap="none" baseline="30000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2, 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i.e. </a:t>
            </a:r>
            <a:r>
              <a:rPr lang="en-US" sz="1000" b="1" i="0" u="none" strike="noStrike" cap="none" dirty="0" err="1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 are good value for money!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C20CE9-3B32-0F44-B8CF-DFAAAC755A59}"/>
              </a:ext>
            </a:extLst>
          </p:cNvPr>
          <p:cNvSpPr/>
          <p:nvPr/>
        </p:nvSpPr>
        <p:spPr>
          <a:xfrm>
            <a:off x="4982018" y="3849314"/>
            <a:ext cx="375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(1)</a:t>
            </a:r>
            <a:endParaRPr lang="en-US" sz="2000" b="1" dirty="0">
              <a:solidFill>
                <a:srgbClr val="666666"/>
              </a:solidFill>
            </a:endParaRPr>
          </a:p>
        </p:txBody>
      </p:sp>
      <p:sp>
        <p:nvSpPr>
          <p:cNvPr id="30" name="Google Shape;298;p20">
            <a:extLst>
              <a:ext uri="{FF2B5EF4-FFF2-40B4-BE49-F238E27FC236}">
                <a16:creationId xmlns:a16="http://schemas.microsoft.com/office/drawing/2014/main" id="{4F2442DA-E47E-E84C-B425-9D4F20A536BE}"/>
              </a:ext>
            </a:extLst>
          </p:cNvPr>
          <p:cNvSpPr txBox="1"/>
          <p:nvPr/>
        </p:nvSpPr>
        <p:spPr>
          <a:xfrm>
            <a:off x="431474" y="247650"/>
            <a:ext cx="684216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ts val="3000"/>
            </a:pPr>
            <a:r>
              <a:rPr lang="en-US" sz="3000" b="1" dirty="0">
                <a:latin typeface="Avenir"/>
                <a:ea typeface="Avenir"/>
                <a:cs typeface="Avenir"/>
                <a:sym typeface="Avenir"/>
              </a:rPr>
              <a:t>Value proposition for end-customers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7B816FAA-899B-E246-A6DD-03E312C10D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D945C8-C808-3742-9459-F953753DE2E1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>
            <a:spLocks noGrp="1"/>
          </p:cNvSpPr>
          <p:nvPr>
            <p:ph type="title" idx="4294967295"/>
          </p:nvPr>
        </p:nvSpPr>
        <p:spPr>
          <a:xfrm>
            <a:off x="431474" y="366925"/>
            <a:ext cx="526668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latin typeface="Avenir"/>
                <a:ea typeface="Avenir"/>
                <a:cs typeface="Avenir"/>
                <a:sym typeface="Avenir"/>
              </a:rPr>
              <a:t>Milestones &amp; Go-to-Market </a:t>
            </a:r>
            <a:endParaRPr sz="30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5" name="Google Shape;375;p22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2460176" y="2687777"/>
            <a:ext cx="6360474" cy="576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ADC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2734720" y="2658937"/>
            <a:ext cx="633600" cy="63445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2020</a:t>
            </a:r>
            <a:endParaRPr dirty="0"/>
          </a:p>
        </p:txBody>
      </p:sp>
      <p:sp>
        <p:nvSpPr>
          <p:cNvPr id="378" name="Google Shape;378;p22"/>
          <p:cNvSpPr/>
          <p:nvPr/>
        </p:nvSpPr>
        <p:spPr>
          <a:xfrm>
            <a:off x="3937896" y="2658937"/>
            <a:ext cx="633600" cy="63445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2021</a:t>
            </a:r>
            <a:endParaRPr dirty="0"/>
          </a:p>
        </p:txBody>
      </p:sp>
      <p:sp>
        <p:nvSpPr>
          <p:cNvPr id="379" name="Google Shape;379;p22"/>
          <p:cNvSpPr/>
          <p:nvPr/>
        </p:nvSpPr>
        <p:spPr>
          <a:xfrm>
            <a:off x="5141072" y="2658937"/>
            <a:ext cx="633600" cy="63445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2022</a:t>
            </a:r>
            <a:endParaRPr dirty="0"/>
          </a:p>
        </p:txBody>
      </p:sp>
      <p:sp>
        <p:nvSpPr>
          <p:cNvPr id="380" name="Google Shape;380;p22"/>
          <p:cNvSpPr/>
          <p:nvPr/>
        </p:nvSpPr>
        <p:spPr>
          <a:xfrm>
            <a:off x="6344248" y="2658937"/>
            <a:ext cx="633600" cy="63445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2023</a:t>
            </a:r>
            <a:endParaRPr dirty="0"/>
          </a:p>
        </p:txBody>
      </p:sp>
      <p:sp>
        <p:nvSpPr>
          <p:cNvPr id="381" name="Google Shape;381;p22"/>
          <p:cNvSpPr/>
          <p:nvPr/>
        </p:nvSpPr>
        <p:spPr>
          <a:xfrm>
            <a:off x="7547424" y="2658937"/>
            <a:ext cx="633600" cy="63445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2024</a:t>
            </a:r>
            <a:endParaRPr dirty="0"/>
          </a:p>
        </p:txBody>
      </p:sp>
      <p:sp>
        <p:nvSpPr>
          <p:cNvPr id="382" name="Google Shape;382;p22"/>
          <p:cNvSpPr/>
          <p:nvPr/>
        </p:nvSpPr>
        <p:spPr>
          <a:xfrm>
            <a:off x="2163964" y="3364680"/>
            <a:ext cx="195138" cy="1305344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 rot="-5400000">
            <a:off x="1178793" y="3878417"/>
            <a:ext cx="1718962" cy="27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Commercialisation</a:t>
            </a:r>
            <a:endParaRPr sz="1200" b="1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4" name="Google Shape;384;p22"/>
          <p:cNvSpPr/>
          <p:nvPr/>
        </p:nvSpPr>
        <p:spPr>
          <a:xfrm>
            <a:off x="2163964" y="1561052"/>
            <a:ext cx="195138" cy="104272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2"/>
          <p:cNvSpPr txBox="1"/>
          <p:nvPr/>
        </p:nvSpPr>
        <p:spPr>
          <a:xfrm rot="-5400000">
            <a:off x="1178793" y="1943481"/>
            <a:ext cx="1718962" cy="27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Research</a:t>
            </a:r>
            <a:endParaRPr sz="1200" b="1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6" name="Google Shape;386;p22"/>
          <p:cNvSpPr txBox="1"/>
          <p:nvPr/>
        </p:nvSpPr>
        <p:spPr>
          <a:xfrm>
            <a:off x="2335489" y="1253831"/>
            <a:ext cx="1451256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Additional        Team Members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>
            <a:off x="3465664" y="1253831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Market-Ready   Product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4681691" y="1253831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Commercial Expansion Year</a:t>
            </a:r>
            <a:endParaRPr sz="11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9" name="Google Shape;389;p22"/>
          <p:cNvSpPr txBox="1"/>
          <p:nvPr/>
        </p:nvSpPr>
        <p:spPr>
          <a:xfrm>
            <a:off x="6402590" y="1597302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New Products</a:t>
            </a:r>
            <a:endParaRPr sz="12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0" name="Google Shape;390;p22"/>
          <p:cNvSpPr/>
          <p:nvPr/>
        </p:nvSpPr>
        <p:spPr>
          <a:xfrm>
            <a:off x="2905513" y="2031562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2"/>
          <p:cNvSpPr/>
          <p:nvPr/>
        </p:nvSpPr>
        <p:spPr>
          <a:xfrm>
            <a:off x="4106648" y="2031562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2"/>
          <p:cNvSpPr/>
          <p:nvPr/>
        </p:nvSpPr>
        <p:spPr>
          <a:xfrm>
            <a:off x="5307780" y="2031562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 rot="10800000">
            <a:off x="2905513" y="3414919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2"/>
          <p:cNvSpPr txBox="1"/>
          <p:nvPr/>
        </p:nvSpPr>
        <p:spPr>
          <a:xfrm>
            <a:off x="2214925" y="3848263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Secure Funding 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&amp; First Partner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5" name="Google Shape;395;p22"/>
          <p:cNvSpPr txBox="1"/>
          <p:nvPr/>
        </p:nvSpPr>
        <p:spPr>
          <a:xfrm>
            <a:off x="3463985" y="3848263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Develop Products  with End-User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6" name="Google Shape;396;p22"/>
          <p:cNvSpPr txBox="1"/>
          <p:nvPr/>
        </p:nvSpPr>
        <p:spPr>
          <a:xfrm>
            <a:off x="4704881" y="3848263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First Sales, </a:t>
            </a:r>
            <a:endParaRPr sz="12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Partners 2 &amp; 3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7" name="Google Shape;397;p22"/>
          <p:cNvSpPr txBox="1"/>
          <p:nvPr/>
        </p:nvSpPr>
        <p:spPr>
          <a:xfrm>
            <a:off x="7113195" y="3854276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Own Manufacturing Process?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98" name="Google Shape;398;p22"/>
          <p:cNvSpPr/>
          <p:nvPr/>
        </p:nvSpPr>
        <p:spPr>
          <a:xfrm rot="10800000">
            <a:off x="4106648" y="3414919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2"/>
          <p:cNvSpPr/>
          <p:nvPr/>
        </p:nvSpPr>
        <p:spPr>
          <a:xfrm rot="10800000">
            <a:off x="5307783" y="3414919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2"/>
          <p:cNvSpPr/>
          <p:nvPr/>
        </p:nvSpPr>
        <p:spPr>
          <a:xfrm rot="10800000">
            <a:off x="7710052" y="3414919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2"/>
          <p:cNvSpPr txBox="1"/>
          <p:nvPr/>
        </p:nvSpPr>
        <p:spPr>
          <a:xfrm>
            <a:off x="5896793" y="3848263"/>
            <a:ext cx="159638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Continued     Expansion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02" name="Google Shape;402;p22"/>
          <p:cNvSpPr/>
          <p:nvPr/>
        </p:nvSpPr>
        <p:spPr>
          <a:xfrm rot="10800000">
            <a:off x="6508918" y="3414919"/>
            <a:ext cx="308345" cy="50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25400" cap="flat" cmpd="sng">
            <a:solidFill>
              <a:srgbClr val="DDDDD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2"/>
          <p:cNvSpPr/>
          <p:nvPr/>
        </p:nvSpPr>
        <p:spPr>
          <a:xfrm rot="5400000">
            <a:off x="7091119" y="1381301"/>
            <a:ext cx="195138" cy="2031981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86;p22">
            <a:extLst>
              <a:ext uri="{FF2B5EF4-FFF2-40B4-BE49-F238E27FC236}">
                <a16:creationId xmlns:a16="http://schemas.microsoft.com/office/drawing/2014/main" id="{BC731DB2-2584-FF46-A8F7-35D7C9318920}"/>
              </a:ext>
            </a:extLst>
          </p:cNvPr>
          <p:cNvSpPr txBox="1"/>
          <p:nvPr/>
        </p:nvSpPr>
        <p:spPr>
          <a:xfrm>
            <a:off x="319591" y="2200684"/>
            <a:ext cx="1199385" cy="1718962"/>
          </a:xfrm>
          <a:prstGeom prst="rect">
            <a:avLst/>
          </a:prstGeom>
          <a:solidFill>
            <a:schemeClr val="bg1"/>
          </a:solidFill>
          <a:ln>
            <a:solidFill>
              <a:srgbClr val="FADC7E"/>
            </a:solidFill>
          </a:ln>
        </p:spPr>
        <p:txBody>
          <a:bodyPr spcFirstLastPara="1" wrap="square" lIns="36000" tIns="91425" rIns="36000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Patent (2017)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Pilot </a:t>
            </a:r>
            <a:r>
              <a:rPr lang="en-US" sz="11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(2018)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Product Integration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(2019)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1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First POC </a:t>
            </a:r>
            <a:r>
              <a:rPr lang="en-US" sz="11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(2020)</a:t>
            </a:r>
            <a:endParaRPr sz="11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" name="Google Shape;377;p22">
            <a:extLst>
              <a:ext uri="{FF2B5EF4-FFF2-40B4-BE49-F238E27FC236}">
                <a16:creationId xmlns:a16="http://schemas.microsoft.com/office/drawing/2014/main" id="{15BAD148-BCEF-D740-B8DF-C38ABA0CE4C9}"/>
              </a:ext>
            </a:extLst>
          </p:cNvPr>
          <p:cNvSpPr/>
          <p:nvPr/>
        </p:nvSpPr>
        <p:spPr>
          <a:xfrm>
            <a:off x="658244" y="1656294"/>
            <a:ext cx="633600" cy="63445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Progress to Date</a:t>
            </a:r>
            <a:endParaRPr sz="12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899933-3475-FE4D-8624-EC62B4062931}"/>
              </a:ext>
            </a:extLst>
          </p:cNvPr>
          <p:cNvCxnSpPr>
            <a:cxnSpLocks/>
          </p:cNvCxnSpPr>
          <p:nvPr/>
        </p:nvCxnSpPr>
        <p:spPr>
          <a:xfrm flipV="1">
            <a:off x="1755902" y="1659026"/>
            <a:ext cx="0" cy="3007986"/>
          </a:xfrm>
          <a:prstGeom prst="line">
            <a:avLst/>
          </a:prstGeom>
          <a:ln>
            <a:solidFill>
              <a:srgbClr val="FAD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F3AEDDC-4578-344F-98E3-DE9768034ECA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42A5E520-D52F-9D4D-A84D-4FC3372B4E0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4"/>
          <p:cNvSpPr/>
          <p:nvPr/>
        </p:nvSpPr>
        <p:spPr>
          <a:xfrm>
            <a:off x="5323407" y="1153105"/>
            <a:ext cx="3533609" cy="3590714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4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775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 dirty="0">
                <a:latin typeface="Avenir"/>
                <a:ea typeface="Avenir"/>
                <a:cs typeface="Avenir"/>
                <a:sym typeface="Avenir"/>
              </a:rPr>
              <a:t>Market Analysis</a:t>
            </a:r>
            <a:endParaRPr sz="30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0" name="Google Shape;430;p24"/>
          <p:cNvSpPr txBox="1">
            <a:spLocks noGrp="1"/>
          </p:cNvSpPr>
          <p:nvPr>
            <p:ph type="title" idx="4294967295"/>
          </p:nvPr>
        </p:nvSpPr>
        <p:spPr>
          <a:xfrm>
            <a:off x="3036052" y="3769122"/>
            <a:ext cx="2076854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$900 MM</a:t>
            </a:r>
            <a:r>
              <a:rPr lang="en-US" sz="3200" b="1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p/a</a:t>
            </a:r>
            <a:br>
              <a:rPr lang="en-US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US" b="1" dirty="0">
                <a:solidFill>
                  <a:srgbClr val="D9D9D9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400" b="1" dirty="0">
              <a:solidFill>
                <a:srgbClr val="D9D9D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1" name="Google Shape;431;p24"/>
          <p:cNvSpPr txBox="1">
            <a:spLocks noGrp="1"/>
          </p:cNvSpPr>
          <p:nvPr>
            <p:ph type="body" idx="4294967295"/>
          </p:nvPr>
        </p:nvSpPr>
        <p:spPr>
          <a:xfrm>
            <a:off x="431474" y="895350"/>
            <a:ext cx="546752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12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Given the size of the construction industry, even a small market share of the relevant geographical ventilated facade markets leads to large revenues.</a:t>
            </a:r>
            <a:endParaRPr sz="12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34" name="Google Shape;434;p24"/>
          <p:cNvSpPr txBox="1"/>
          <p:nvPr/>
        </p:nvSpPr>
        <p:spPr>
          <a:xfrm>
            <a:off x="15835" y="4687128"/>
            <a:ext cx="6705925" cy="3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Source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: Facade Systems Market Analysis, Industry Forecast 2018-2023</a:t>
            </a:r>
            <a:endParaRPr dirty="0"/>
          </a:p>
        </p:txBody>
      </p:sp>
      <p:sp>
        <p:nvSpPr>
          <p:cNvPr id="435" name="Google Shape;435;p24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430;p24">
            <a:extLst>
              <a:ext uri="{FF2B5EF4-FFF2-40B4-BE49-F238E27FC236}">
                <a16:creationId xmlns:a16="http://schemas.microsoft.com/office/drawing/2014/main" id="{8C887CE0-5402-C04B-A309-D0E5A86979BA}"/>
              </a:ext>
            </a:extLst>
          </p:cNvPr>
          <p:cNvSpPr txBox="1">
            <a:spLocks/>
          </p:cNvSpPr>
          <p:nvPr/>
        </p:nvSpPr>
        <p:spPr>
          <a:xfrm>
            <a:off x="-15071" y="3896410"/>
            <a:ext cx="2284539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SOM</a:t>
            </a:r>
          </a:p>
          <a:p>
            <a:pPr algn="ctr"/>
            <a:r>
              <a:rPr lang="en-US" sz="1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1% Market Share</a:t>
            </a:r>
          </a:p>
        </p:txBody>
      </p:sp>
      <p:sp>
        <p:nvSpPr>
          <p:cNvPr id="19" name="Google Shape;430;p24">
            <a:extLst>
              <a:ext uri="{FF2B5EF4-FFF2-40B4-BE49-F238E27FC236}">
                <a16:creationId xmlns:a16="http://schemas.microsoft.com/office/drawing/2014/main" id="{EA50A881-BF6D-0F4A-B082-C7FD3FB7FA36}"/>
              </a:ext>
            </a:extLst>
          </p:cNvPr>
          <p:cNvSpPr txBox="1">
            <a:spLocks/>
          </p:cNvSpPr>
          <p:nvPr/>
        </p:nvSpPr>
        <p:spPr>
          <a:xfrm>
            <a:off x="1505948" y="3896410"/>
            <a:ext cx="2076854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=</a:t>
            </a:r>
            <a:endParaRPr lang="en-US" sz="16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428;p24">
            <a:extLst>
              <a:ext uri="{FF2B5EF4-FFF2-40B4-BE49-F238E27FC236}">
                <a16:creationId xmlns:a16="http://schemas.microsoft.com/office/drawing/2014/main" id="{CF826980-42B6-FE48-B6DF-930925226E42}"/>
              </a:ext>
            </a:extLst>
          </p:cNvPr>
          <p:cNvSpPr/>
          <p:nvPr/>
        </p:nvSpPr>
        <p:spPr>
          <a:xfrm>
            <a:off x="5313701" y="1761290"/>
            <a:ext cx="2413503" cy="2452505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430;p24">
            <a:extLst>
              <a:ext uri="{FF2B5EF4-FFF2-40B4-BE49-F238E27FC236}">
                <a16:creationId xmlns:a16="http://schemas.microsoft.com/office/drawing/2014/main" id="{A0F5F929-1BF4-9D46-AD4B-919EE0031C14}"/>
              </a:ext>
            </a:extLst>
          </p:cNvPr>
          <p:cNvSpPr txBox="1">
            <a:spLocks/>
          </p:cNvSpPr>
          <p:nvPr/>
        </p:nvSpPr>
        <p:spPr>
          <a:xfrm>
            <a:off x="2787705" y="2805096"/>
            <a:ext cx="2573548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$90 Bn </a:t>
            </a:r>
            <a:r>
              <a:rPr lang="en-US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p/a</a:t>
            </a:r>
            <a:br>
              <a:rPr lang="en-US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br>
              <a:rPr lang="en-US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1400" b="1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430;p24">
            <a:extLst>
              <a:ext uri="{FF2B5EF4-FFF2-40B4-BE49-F238E27FC236}">
                <a16:creationId xmlns:a16="http://schemas.microsoft.com/office/drawing/2014/main" id="{7EDEFCFB-A025-0446-AF0A-DB71A740B08E}"/>
              </a:ext>
            </a:extLst>
          </p:cNvPr>
          <p:cNvSpPr txBox="1">
            <a:spLocks/>
          </p:cNvSpPr>
          <p:nvPr/>
        </p:nvSpPr>
        <p:spPr>
          <a:xfrm>
            <a:off x="143157" y="2618434"/>
            <a:ext cx="2076854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SAM</a:t>
            </a:r>
            <a:br>
              <a:rPr lang="en-US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US, EU &amp; MENA</a:t>
            </a:r>
          </a:p>
          <a:p>
            <a:pPr algn="ctr"/>
            <a:r>
              <a:rPr lang="en-US" sz="1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Ventilated Facades </a:t>
            </a:r>
            <a:br>
              <a:rPr lang="en-US" sz="1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14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" name="Google Shape;430;p24">
            <a:extLst>
              <a:ext uri="{FF2B5EF4-FFF2-40B4-BE49-F238E27FC236}">
                <a16:creationId xmlns:a16="http://schemas.microsoft.com/office/drawing/2014/main" id="{18D730CD-48A4-B84C-B730-DC347711EABF}"/>
              </a:ext>
            </a:extLst>
          </p:cNvPr>
          <p:cNvSpPr txBox="1">
            <a:spLocks/>
          </p:cNvSpPr>
          <p:nvPr/>
        </p:nvSpPr>
        <p:spPr>
          <a:xfrm>
            <a:off x="1505948" y="2780262"/>
            <a:ext cx="2076854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=</a:t>
            </a:r>
            <a:endParaRPr lang="en-US" sz="16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" name="Google Shape;430;p24">
            <a:extLst>
              <a:ext uri="{FF2B5EF4-FFF2-40B4-BE49-F238E27FC236}">
                <a16:creationId xmlns:a16="http://schemas.microsoft.com/office/drawing/2014/main" id="{BD5DF499-3B13-7342-A4FD-4F140AD938A2}"/>
              </a:ext>
            </a:extLst>
          </p:cNvPr>
          <p:cNvSpPr txBox="1">
            <a:spLocks/>
          </p:cNvSpPr>
          <p:nvPr/>
        </p:nvSpPr>
        <p:spPr>
          <a:xfrm>
            <a:off x="41930" y="1571961"/>
            <a:ext cx="2284539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TAM</a:t>
            </a:r>
            <a:endParaRPr lang="en-US" sz="14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en-US" sz="1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Global Facade Market</a:t>
            </a:r>
          </a:p>
          <a:p>
            <a:pPr algn="ctr"/>
            <a:endParaRPr lang="en-US" sz="32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" name="Google Shape;430;p24">
            <a:extLst>
              <a:ext uri="{FF2B5EF4-FFF2-40B4-BE49-F238E27FC236}">
                <a16:creationId xmlns:a16="http://schemas.microsoft.com/office/drawing/2014/main" id="{D2850B29-0215-DB49-85C6-23678C8758C8}"/>
              </a:ext>
            </a:extLst>
          </p:cNvPr>
          <p:cNvSpPr txBox="1">
            <a:spLocks/>
          </p:cNvSpPr>
          <p:nvPr/>
        </p:nvSpPr>
        <p:spPr>
          <a:xfrm>
            <a:off x="1505948" y="1583093"/>
            <a:ext cx="2076854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=</a:t>
            </a:r>
            <a:endParaRPr lang="en-US" sz="16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428;p24">
            <a:extLst>
              <a:ext uri="{FF2B5EF4-FFF2-40B4-BE49-F238E27FC236}">
                <a16:creationId xmlns:a16="http://schemas.microsoft.com/office/drawing/2014/main" id="{A75241FB-DB8E-484F-8C7D-9BEF2CE370D9}"/>
              </a:ext>
            </a:extLst>
          </p:cNvPr>
          <p:cNvSpPr/>
          <p:nvPr/>
        </p:nvSpPr>
        <p:spPr>
          <a:xfrm>
            <a:off x="5312269" y="2813442"/>
            <a:ext cx="358751" cy="36455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430;p24">
            <a:extLst>
              <a:ext uri="{FF2B5EF4-FFF2-40B4-BE49-F238E27FC236}">
                <a16:creationId xmlns:a16="http://schemas.microsoft.com/office/drawing/2014/main" id="{EE144079-6F61-8044-B969-F3EF2AFAAB47}"/>
              </a:ext>
            </a:extLst>
          </p:cNvPr>
          <p:cNvSpPr txBox="1">
            <a:spLocks/>
          </p:cNvSpPr>
          <p:nvPr/>
        </p:nvSpPr>
        <p:spPr>
          <a:xfrm>
            <a:off x="2805434" y="1575313"/>
            <a:ext cx="2538091" cy="1293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$273 Bn </a:t>
            </a:r>
            <a:r>
              <a:rPr lang="en-US" sz="24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p/a</a:t>
            </a:r>
            <a:br>
              <a:rPr lang="en-US" b="1" dirty="0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en-US" sz="1400" b="1" dirty="0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" name="Freeform 19">
            <a:extLst>
              <a:ext uri="{FF2B5EF4-FFF2-40B4-BE49-F238E27FC236}">
                <a16:creationId xmlns:a16="http://schemas.microsoft.com/office/drawing/2014/main" id="{FCDF67BE-C31D-5E4B-B122-F7876DDDB47A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3002716" y="3640320"/>
            <a:ext cx="2167315" cy="1103500"/>
          </a:xfrm>
          <a:custGeom>
            <a:avLst/>
            <a:gdLst>
              <a:gd name="T0" fmla="*/ 2147483647 w 17064"/>
              <a:gd name="T1" fmla="*/ 2147483647 h 15705"/>
              <a:gd name="T2" fmla="*/ 2147483647 w 17064"/>
              <a:gd name="T3" fmla="*/ 2147483647 h 15705"/>
              <a:gd name="T4" fmla="*/ 2147483647 w 17064"/>
              <a:gd name="T5" fmla="*/ 2147483647 h 15705"/>
              <a:gd name="T6" fmla="*/ 2147483647 w 17064"/>
              <a:gd name="T7" fmla="*/ 2147483647 h 15705"/>
              <a:gd name="T8" fmla="*/ 2147483647 w 17064"/>
              <a:gd name="T9" fmla="*/ 2147483647 h 15705"/>
              <a:gd name="T10" fmla="*/ 2147483647 w 17064"/>
              <a:gd name="T11" fmla="*/ 2147483647 h 15705"/>
              <a:gd name="T12" fmla="*/ 2147483647 w 17064"/>
              <a:gd name="T13" fmla="*/ 2147483647 h 15705"/>
              <a:gd name="T14" fmla="*/ 2147483647 w 17064"/>
              <a:gd name="T15" fmla="*/ 2147483647 h 15705"/>
              <a:gd name="T16" fmla="*/ 2147483647 w 17064"/>
              <a:gd name="T17" fmla="*/ 2147483647 h 15705"/>
              <a:gd name="T18" fmla="*/ 2147483647 w 17064"/>
              <a:gd name="T19" fmla="*/ 2147483647 h 15705"/>
              <a:gd name="T20" fmla="*/ 2147483647 w 17064"/>
              <a:gd name="T21" fmla="*/ 2147483647 h 15705"/>
              <a:gd name="T22" fmla="*/ 2147483647 w 17064"/>
              <a:gd name="T23" fmla="*/ 2147483647 h 15705"/>
              <a:gd name="T24" fmla="*/ 2147483647 w 17064"/>
              <a:gd name="T25" fmla="*/ 2147483647 h 15705"/>
              <a:gd name="T26" fmla="*/ 2147483647 w 17064"/>
              <a:gd name="T27" fmla="*/ 2147483647 h 15705"/>
              <a:gd name="T28" fmla="*/ 2147483647 w 17064"/>
              <a:gd name="T29" fmla="*/ 2147483647 h 15705"/>
              <a:gd name="T30" fmla="*/ 2147483647 w 17064"/>
              <a:gd name="T31" fmla="*/ 2147483647 h 15705"/>
              <a:gd name="T32" fmla="*/ 2147483647 w 17064"/>
              <a:gd name="T33" fmla="*/ 2147483647 h 15705"/>
              <a:gd name="T34" fmla="*/ 2147483647 w 17064"/>
              <a:gd name="T35" fmla="*/ 2147483647 h 15705"/>
              <a:gd name="T36" fmla="*/ 2147483647 w 17064"/>
              <a:gd name="T37" fmla="*/ 2147483647 h 15705"/>
              <a:gd name="T38" fmla="*/ 2147483647 w 17064"/>
              <a:gd name="T39" fmla="*/ 2147483647 h 15705"/>
              <a:gd name="T40" fmla="*/ 2147483647 w 17064"/>
              <a:gd name="T41" fmla="*/ 2147483647 h 15705"/>
              <a:gd name="T42" fmla="*/ 2147483647 w 17064"/>
              <a:gd name="T43" fmla="*/ 2147483647 h 15705"/>
              <a:gd name="T44" fmla="*/ 2147483647 w 17064"/>
              <a:gd name="T45" fmla="*/ 2147483647 h 15705"/>
              <a:gd name="T46" fmla="*/ 2147483647 w 17064"/>
              <a:gd name="T47" fmla="*/ 2147483647 h 15705"/>
              <a:gd name="T48" fmla="*/ 2147483647 w 17064"/>
              <a:gd name="T49" fmla="*/ 2147483647 h 15705"/>
              <a:gd name="T50" fmla="*/ 2147483647 w 17064"/>
              <a:gd name="T51" fmla="*/ 2147483647 h 15705"/>
              <a:gd name="T52" fmla="*/ 2147483647 w 17064"/>
              <a:gd name="T53" fmla="*/ 2147483647 h 15705"/>
              <a:gd name="T54" fmla="*/ 2147483647 w 17064"/>
              <a:gd name="T55" fmla="*/ 2147483647 h 15705"/>
              <a:gd name="T56" fmla="*/ 2147483647 w 17064"/>
              <a:gd name="T57" fmla="*/ 2147483647 h 15705"/>
              <a:gd name="T58" fmla="*/ 2147483647 w 17064"/>
              <a:gd name="T59" fmla="*/ 2147483647 h 15705"/>
              <a:gd name="T60" fmla="*/ 2147483647 w 17064"/>
              <a:gd name="T61" fmla="*/ 2147483647 h 15705"/>
              <a:gd name="T62" fmla="*/ 2147483647 w 17064"/>
              <a:gd name="T63" fmla="*/ 2147483647 h 15705"/>
              <a:gd name="T64" fmla="*/ 2147483647 w 17064"/>
              <a:gd name="T65" fmla="*/ 2147483647 h 15705"/>
              <a:gd name="T66" fmla="*/ 2147483647 w 17064"/>
              <a:gd name="T67" fmla="*/ 2147483647 h 15705"/>
              <a:gd name="T68" fmla="*/ 2147483647 w 17064"/>
              <a:gd name="T69" fmla="*/ 2147483647 h 15705"/>
              <a:gd name="T70" fmla="*/ 2147483647 w 17064"/>
              <a:gd name="T71" fmla="*/ 2147483647 h 15705"/>
              <a:gd name="T72" fmla="*/ 2147483647 w 17064"/>
              <a:gd name="T73" fmla="*/ 2147483647 h 15705"/>
              <a:gd name="T74" fmla="*/ 2147483647 w 17064"/>
              <a:gd name="T75" fmla="*/ 2147483647 h 15705"/>
              <a:gd name="T76" fmla="*/ 2147483647 w 17064"/>
              <a:gd name="T77" fmla="*/ 2147483647 h 15705"/>
              <a:gd name="T78" fmla="*/ 2147483647 w 17064"/>
              <a:gd name="T79" fmla="*/ 2147483647 h 15705"/>
              <a:gd name="T80" fmla="*/ 2147483647 w 17064"/>
              <a:gd name="T81" fmla="*/ 2147483647 h 15705"/>
              <a:gd name="T82" fmla="*/ 2147483647 w 17064"/>
              <a:gd name="T83" fmla="*/ 2147483647 h 15705"/>
              <a:gd name="T84" fmla="*/ 2147483647 w 17064"/>
              <a:gd name="T85" fmla="*/ 2147483647 h 15705"/>
              <a:gd name="T86" fmla="*/ 2147483647 w 17064"/>
              <a:gd name="T87" fmla="*/ 2147483647 h 15705"/>
              <a:gd name="T88" fmla="*/ 2147483647 w 17064"/>
              <a:gd name="T89" fmla="*/ 2147483647 h 15705"/>
              <a:gd name="T90" fmla="*/ 2147483647 w 17064"/>
              <a:gd name="T91" fmla="*/ 2147483647 h 15705"/>
              <a:gd name="T92" fmla="*/ 2147483647 w 17064"/>
              <a:gd name="T93" fmla="*/ 2147483647 h 15705"/>
              <a:gd name="T94" fmla="*/ 2147483647 w 17064"/>
              <a:gd name="T95" fmla="*/ 2147483647 h 15705"/>
              <a:gd name="T96" fmla="*/ 2147483647 w 17064"/>
              <a:gd name="T97" fmla="*/ 2147483647 h 15705"/>
              <a:gd name="T98" fmla="*/ 2147483647 w 17064"/>
              <a:gd name="T99" fmla="*/ 2147483647 h 15705"/>
              <a:gd name="T100" fmla="*/ 2147483647 w 17064"/>
              <a:gd name="T101" fmla="*/ 2147483647 h 15705"/>
              <a:gd name="T102" fmla="*/ 2147483647 w 17064"/>
              <a:gd name="T103" fmla="*/ 2147483647 h 15705"/>
              <a:gd name="T104" fmla="*/ 2147483647 w 17064"/>
              <a:gd name="T105" fmla="*/ 2147483647 h 15705"/>
              <a:gd name="T106" fmla="*/ 2147483647 w 17064"/>
              <a:gd name="T107" fmla="*/ 2147483647 h 15705"/>
              <a:gd name="T108" fmla="*/ 2147483647 w 17064"/>
              <a:gd name="T109" fmla="*/ 2147483647 h 15705"/>
              <a:gd name="T110" fmla="*/ 2147483647 w 17064"/>
              <a:gd name="T111" fmla="*/ 2147483647 h 15705"/>
              <a:gd name="T112" fmla="*/ 2147483647 w 17064"/>
              <a:gd name="T113" fmla="*/ 2147483647 h 15705"/>
              <a:gd name="T114" fmla="*/ 2147483647 w 17064"/>
              <a:gd name="T115" fmla="*/ 2147483647 h 15705"/>
              <a:gd name="T116" fmla="*/ 2147483647 w 17064"/>
              <a:gd name="T117" fmla="*/ 2147483647 h 157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064"/>
              <a:gd name="T178" fmla="*/ 0 h 15705"/>
              <a:gd name="T179" fmla="*/ 17064 w 17064"/>
              <a:gd name="T180" fmla="*/ 15705 h 157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064" h="15705">
                <a:moveTo>
                  <a:pt x="3333" y="10586"/>
                </a:moveTo>
                <a:lnTo>
                  <a:pt x="3153" y="10555"/>
                </a:lnTo>
                <a:lnTo>
                  <a:pt x="2977" y="10518"/>
                </a:lnTo>
                <a:lnTo>
                  <a:pt x="2806" y="10476"/>
                </a:lnTo>
                <a:lnTo>
                  <a:pt x="2640" y="10429"/>
                </a:lnTo>
                <a:lnTo>
                  <a:pt x="2479" y="10376"/>
                </a:lnTo>
                <a:lnTo>
                  <a:pt x="2322" y="10318"/>
                </a:lnTo>
                <a:lnTo>
                  <a:pt x="2170" y="10255"/>
                </a:lnTo>
                <a:lnTo>
                  <a:pt x="2023" y="10186"/>
                </a:lnTo>
                <a:lnTo>
                  <a:pt x="1881" y="10110"/>
                </a:lnTo>
                <a:lnTo>
                  <a:pt x="1746" y="10030"/>
                </a:lnTo>
                <a:lnTo>
                  <a:pt x="1613" y="9945"/>
                </a:lnTo>
                <a:lnTo>
                  <a:pt x="1488" y="9853"/>
                </a:lnTo>
                <a:lnTo>
                  <a:pt x="1367" y="9756"/>
                </a:lnTo>
                <a:lnTo>
                  <a:pt x="1251" y="9653"/>
                </a:lnTo>
                <a:lnTo>
                  <a:pt x="1141" y="9544"/>
                </a:lnTo>
                <a:lnTo>
                  <a:pt x="1038" y="9429"/>
                </a:lnTo>
                <a:lnTo>
                  <a:pt x="939" y="9308"/>
                </a:lnTo>
                <a:lnTo>
                  <a:pt x="846" y="9182"/>
                </a:lnTo>
                <a:lnTo>
                  <a:pt x="758" y="9049"/>
                </a:lnTo>
                <a:lnTo>
                  <a:pt x="677" y="8911"/>
                </a:lnTo>
                <a:lnTo>
                  <a:pt x="602" y="8766"/>
                </a:lnTo>
                <a:lnTo>
                  <a:pt x="532" y="8616"/>
                </a:lnTo>
                <a:lnTo>
                  <a:pt x="468" y="8460"/>
                </a:lnTo>
                <a:lnTo>
                  <a:pt x="411" y="8296"/>
                </a:lnTo>
                <a:lnTo>
                  <a:pt x="359" y="8128"/>
                </a:lnTo>
                <a:lnTo>
                  <a:pt x="314" y="7953"/>
                </a:lnTo>
                <a:lnTo>
                  <a:pt x="275" y="7771"/>
                </a:lnTo>
                <a:lnTo>
                  <a:pt x="243" y="7583"/>
                </a:lnTo>
                <a:lnTo>
                  <a:pt x="217" y="7390"/>
                </a:lnTo>
                <a:lnTo>
                  <a:pt x="197" y="7189"/>
                </a:lnTo>
                <a:lnTo>
                  <a:pt x="184" y="6982"/>
                </a:lnTo>
                <a:lnTo>
                  <a:pt x="178" y="6769"/>
                </a:lnTo>
                <a:lnTo>
                  <a:pt x="186" y="6364"/>
                </a:lnTo>
                <a:lnTo>
                  <a:pt x="220" y="5972"/>
                </a:lnTo>
                <a:lnTo>
                  <a:pt x="278" y="5593"/>
                </a:lnTo>
                <a:lnTo>
                  <a:pt x="361" y="5226"/>
                </a:lnTo>
                <a:lnTo>
                  <a:pt x="466" y="4874"/>
                </a:lnTo>
                <a:lnTo>
                  <a:pt x="594" y="4535"/>
                </a:lnTo>
                <a:lnTo>
                  <a:pt x="742" y="4209"/>
                </a:lnTo>
                <a:lnTo>
                  <a:pt x="909" y="3896"/>
                </a:lnTo>
                <a:lnTo>
                  <a:pt x="1096" y="3597"/>
                </a:lnTo>
                <a:lnTo>
                  <a:pt x="1299" y="3310"/>
                </a:lnTo>
                <a:lnTo>
                  <a:pt x="1519" y="3037"/>
                </a:lnTo>
                <a:lnTo>
                  <a:pt x="1754" y="2777"/>
                </a:lnTo>
                <a:lnTo>
                  <a:pt x="2003" y="2530"/>
                </a:lnTo>
                <a:lnTo>
                  <a:pt x="2265" y="2296"/>
                </a:lnTo>
                <a:lnTo>
                  <a:pt x="2540" y="2075"/>
                </a:lnTo>
                <a:lnTo>
                  <a:pt x="2824" y="1868"/>
                </a:lnTo>
                <a:lnTo>
                  <a:pt x="3118" y="1673"/>
                </a:lnTo>
                <a:lnTo>
                  <a:pt x="3421" y="1492"/>
                </a:lnTo>
                <a:lnTo>
                  <a:pt x="3732" y="1324"/>
                </a:lnTo>
                <a:lnTo>
                  <a:pt x="4050" y="1169"/>
                </a:lnTo>
                <a:lnTo>
                  <a:pt x="4372" y="1027"/>
                </a:lnTo>
                <a:lnTo>
                  <a:pt x="4700" y="898"/>
                </a:lnTo>
                <a:lnTo>
                  <a:pt x="5030" y="782"/>
                </a:lnTo>
                <a:lnTo>
                  <a:pt x="5362" y="679"/>
                </a:lnTo>
                <a:lnTo>
                  <a:pt x="5695" y="590"/>
                </a:lnTo>
                <a:lnTo>
                  <a:pt x="6028" y="514"/>
                </a:lnTo>
                <a:lnTo>
                  <a:pt x="6360" y="449"/>
                </a:lnTo>
                <a:lnTo>
                  <a:pt x="6689" y="399"/>
                </a:lnTo>
                <a:lnTo>
                  <a:pt x="7015" y="361"/>
                </a:lnTo>
                <a:lnTo>
                  <a:pt x="7338" y="337"/>
                </a:lnTo>
                <a:lnTo>
                  <a:pt x="7653" y="325"/>
                </a:lnTo>
                <a:lnTo>
                  <a:pt x="7963" y="326"/>
                </a:lnTo>
                <a:lnTo>
                  <a:pt x="8429" y="348"/>
                </a:lnTo>
                <a:lnTo>
                  <a:pt x="8889" y="387"/>
                </a:lnTo>
                <a:lnTo>
                  <a:pt x="9342" y="445"/>
                </a:lnTo>
                <a:lnTo>
                  <a:pt x="9788" y="520"/>
                </a:lnTo>
                <a:lnTo>
                  <a:pt x="10224" y="612"/>
                </a:lnTo>
                <a:lnTo>
                  <a:pt x="10652" y="721"/>
                </a:lnTo>
                <a:lnTo>
                  <a:pt x="11070" y="848"/>
                </a:lnTo>
                <a:lnTo>
                  <a:pt x="11479" y="991"/>
                </a:lnTo>
                <a:lnTo>
                  <a:pt x="11877" y="1150"/>
                </a:lnTo>
                <a:lnTo>
                  <a:pt x="12264" y="1325"/>
                </a:lnTo>
                <a:lnTo>
                  <a:pt x="12640" y="1517"/>
                </a:lnTo>
                <a:lnTo>
                  <a:pt x="13004" y="1723"/>
                </a:lnTo>
                <a:lnTo>
                  <a:pt x="13355" y="1944"/>
                </a:lnTo>
                <a:lnTo>
                  <a:pt x="13693" y="2181"/>
                </a:lnTo>
                <a:lnTo>
                  <a:pt x="14017" y="2432"/>
                </a:lnTo>
                <a:lnTo>
                  <a:pt x="14327" y="2697"/>
                </a:lnTo>
                <a:lnTo>
                  <a:pt x="14621" y="2977"/>
                </a:lnTo>
                <a:lnTo>
                  <a:pt x="14901" y="3269"/>
                </a:lnTo>
                <a:lnTo>
                  <a:pt x="15165" y="3576"/>
                </a:lnTo>
                <a:lnTo>
                  <a:pt x="15413" y="3896"/>
                </a:lnTo>
                <a:lnTo>
                  <a:pt x="15643" y="4229"/>
                </a:lnTo>
                <a:lnTo>
                  <a:pt x="15856" y="4574"/>
                </a:lnTo>
                <a:lnTo>
                  <a:pt x="16051" y="4932"/>
                </a:lnTo>
                <a:lnTo>
                  <a:pt x="16227" y="5302"/>
                </a:lnTo>
                <a:lnTo>
                  <a:pt x="16385" y="5683"/>
                </a:lnTo>
                <a:lnTo>
                  <a:pt x="16522" y="6076"/>
                </a:lnTo>
                <a:lnTo>
                  <a:pt x="16640" y="6480"/>
                </a:lnTo>
                <a:lnTo>
                  <a:pt x="16737" y="6896"/>
                </a:lnTo>
                <a:lnTo>
                  <a:pt x="16812" y="7322"/>
                </a:lnTo>
                <a:lnTo>
                  <a:pt x="16866" y="7758"/>
                </a:lnTo>
                <a:lnTo>
                  <a:pt x="16897" y="8204"/>
                </a:lnTo>
                <a:lnTo>
                  <a:pt x="16906" y="8661"/>
                </a:lnTo>
                <a:lnTo>
                  <a:pt x="16866" y="9239"/>
                </a:lnTo>
                <a:lnTo>
                  <a:pt x="16759" y="9795"/>
                </a:lnTo>
                <a:lnTo>
                  <a:pt x="16589" y="10328"/>
                </a:lnTo>
                <a:lnTo>
                  <a:pt x="16359" y="10837"/>
                </a:lnTo>
                <a:lnTo>
                  <a:pt x="16074" y="11322"/>
                </a:lnTo>
                <a:lnTo>
                  <a:pt x="15736" y="11783"/>
                </a:lnTo>
                <a:lnTo>
                  <a:pt x="15350" y="12218"/>
                </a:lnTo>
                <a:lnTo>
                  <a:pt x="14920" y="12628"/>
                </a:lnTo>
                <a:lnTo>
                  <a:pt x="14449" y="13013"/>
                </a:lnTo>
                <a:lnTo>
                  <a:pt x="13941" y="13370"/>
                </a:lnTo>
                <a:lnTo>
                  <a:pt x="13400" y="13701"/>
                </a:lnTo>
                <a:lnTo>
                  <a:pt x="12832" y="14006"/>
                </a:lnTo>
                <a:lnTo>
                  <a:pt x="12238" y="14281"/>
                </a:lnTo>
                <a:lnTo>
                  <a:pt x="11621" y="14529"/>
                </a:lnTo>
                <a:lnTo>
                  <a:pt x="10988" y="14749"/>
                </a:lnTo>
                <a:lnTo>
                  <a:pt x="10342" y="14939"/>
                </a:lnTo>
                <a:lnTo>
                  <a:pt x="9685" y="15099"/>
                </a:lnTo>
                <a:lnTo>
                  <a:pt x="9023" y="15228"/>
                </a:lnTo>
                <a:lnTo>
                  <a:pt x="8359" y="15328"/>
                </a:lnTo>
                <a:lnTo>
                  <a:pt x="7697" y="15397"/>
                </a:lnTo>
                <a:lnTo>
                  <a:pt x="7041" y="15435"/>
                </a:lnTo>
                <a:lnTo>
                  <a:pt x="6395" y="15440"/>
                </a:lnTo>
                <a:lnTo>
                  <a:pt x="5760" y="15413"/>
                </a:lnTo>
                <a:lnTo>
                  <a:pt x="5144" y="15353"/>
                </a:lnTo>
                <a:lnTo>
                  <a:pt x="4549" y="15260"/>
                </a:lnTo>
                <a:lnTo>
                  <a:pt x="3979" y="15133"/>
                </a:lnTo>
                <a:lnTo>
                  <a:pt x="3437" y="14972"/>
                </a:lnTo>
                <a:lnTo>
                  <a:pt x="2928" y="14775"/>
                </a:lnTo>
                <a:lnTo>
                  <a:pt x="2455" y="14544"/>
                </a:lnTo>
                <a:lnTo>
                  <a:pt x="2023" y="14278"/>
                </a:lnTo>
                <a:lnTo>
                  <a:pt x="1636" y="13974"/>
                </a:lnTo>
                <a:lnTo>
                  <a:pt x="1296" y="13636"/>
                </a:lnTo>
                <a:lnTo>
                  <a:pt x="1473" y="13833"/>
                </a:lnTo>
                <a:lnTo>
                  <a:pt x="1659" y="14021"/>
                </a:lnTo>
                <a:lnTo>
                  <a:pt x="1850" y="14198"/>
                </a:lnTo>
                <a:lnTo>
                  <a:pt x="2048" y="14364"/>
                </a:lnTo>
                <a:lnTo>
                  <a:pt x="2252" y="14521"/>
                </a:lnTo>
                <a:lnTo>
                  <a:pt x="2462" y="14668"/>
                </a:lnTo>
                <a:lnTo>
                  <a:pt x="2680" y="14803"/>
                </a:lnTo>
                <a:lnTo>
                  <a:pt x="2903" y="14930"/>
                </a:lnTo>
                <a:lnTo>
                  <a:pt x="3134" y="15046"/>
                </a:lnTo>
                <a:lnTo>
                  <a:pt x="3370" y="15153"/>
                </a:lnTo>
                <a:lnTo>
                  <a:pt x="3612" y="15250"/>
                </a:lnTo>
                <a:lnTo>
                  <a:pt x="3862" y="15337"/>
                </a:lnTo>
                <a:lnTo>
                  <a:pt x="4118" y="15415"/>
                </a:lnTo>
                <a:lnTo>
                  <a:pt x="4380" y="15484"/>
                </a:lnTo>
                <a:lnTo>
                  <a:pt x="4649" y="15543"/>
                </a:lnTo>
                <a:lnTo>
                  <a:pt x="4923" y="15592"/>
                </a:lnTo>
                <a:lnTo>
                  <a:pt x="5204" y="15633"/>
                </a:lnTo>
                <a:lnTo>
                  <a:pt x="5492" y="15664"/>
                </a:lnTo>
                <a:lnTo>
                  <a:pt x="5785" y="15686"/>
                </a:lnTo>
                <a:lnTo>
                  <a:pt x="6085" y="15701"/>
                </a:lnTo>
                <a:lnTo>
                  <a:pt x="6390" y="15705"/>
                </a:lnTo>
                <a:lnTo>
                  <a:pt x="6702" y="15701"/>
                </a:lnTo>
                <a:lnTo>
                  <a:pt x="7021" y="15687"/>
                </a:lnTo>
                <a:lnTo>
                  <a:pt x="7345" y="15666"/>
                </a:lnTo>
                <a:lnTo>
                  <a:pt x="7676" y="15636"/>
                </a:lnTo>
                <a:lnTo>
                  <a:pt x="8013" y="15598"/>
                </a:lnTo>
                <a:lnTo>
                  <a:pt x="8355" y="15552"/>
                </a:lnTo>
                <a:lnTo>
                  <a:pt x="8704" y="15496"/>
                </a:lnTo>
                <a:lnTo>
                  <a:pt x="9059" y="15434"/>
                </a:lnTo>
                <a:lnTo>
                  <a:pt x="9419" y="15363"/>
                </a:lnTo>
                <a:lnTo>
                  <a:pt x="9786" y="15283"/>
                </a:lnTo>
                <a:lnTo>
                  <a:pt x="10159" y="15196"/>
                </a:lnTo>
                <a:lnTo>
                  <a:pt x="10577" y="15090"/>
                </a:lnTo>
                <a:lnTo>
                  <a:pt x="10984" y="14976"/>
                </a:lnTo>
                <a:lnTo>
                  <a:pt x="11377" y="14855"/>
                </a:lnTo>
                <a:lnTo>
                  <a:pt x="11757" y="14726"/>
                </a:lnTo>
                <a:lnTo>
                  <a:pt x="12124" y="14592"/>
                </a:lnTo>
                <a:lnTo>
                  <a:pt x="12480" y="14450"/>
                </a:lnTo>
                <a:lnTo>
                  <a:pt x="12821" y="14301"/>
                </a:lnTo>
                <a:lnTo>
                  <a:pt x="13149" y="14146"/>
                </a:lnTo>
                <a:lnTo>
                  <a:pt x="13466" y="13983"/>
                </a:lnTo>
                <a:lnTo>
                  <a:pt x="13768" y="13815"/>
                </a:lnTo>
                <a:lnTo>
                  <a:pt x="14058" y="13640"/>
                </a:lnTo>
                <a:lnTo>
                  <a:pt x="14334" y="13459"/>
                </a:lnTo>
                <a:lnTo>
                  <a:pt x="14599" y="13271"/>
                </a:lnTo>
                <a:lnTo>
                  <a:pt x="14849" y="13077"/>
                </a:lnTo>
                <a:lnTo>
                  <a:pt x="15086" y="12878"/>
                </a:lnTo>
                <a:lnTo>
                  <a:pt x="15310" y="12673"/>
                </a:lnTo>
                <a:lnTo>
                  <a:pt x="15521" y="12461"/>
                </a:lnTo>
                <a:lnTo>
                  <a:pt x="15718" y="12244"/>
                </a:lnTo>
                <a:lnTo>
                  <a:pt x="15902" y="12022"/>
                </a:lnTo>
                <a:lnTo>
                  <a:pt x="16073" y="11793"/>
                </a:lnTo>
                <a:lnTo>
                  <a:pt x="16229" y="11560"/>
                </a:lnTo>
                <a:lnTo>
                  <a:pt x="16374" y="11321"/>
                </a:lnTo>
                <a:lnTo>
                  <a:pt x="16504" y="11077"/>
                </a:lnTo>
                <a:lnTo>
                  <a:pt x="16620" y="10828"/>
                </a:lnTo>
                <a:lnTo>
                  <a:pt x="16723" y="10573"/>
                </a:lnTo>
                <a:lnTo>
                  <a:pt x="16813" y="10313"/>
                </a:lnTo>
                <a:lnTo>
                  <a:pt x="16889" y="10050"/>
                </a:lnTo>
                <a:lnTo>
                  <a:pt x="16952" y="9781"/>
                </a:lnTo>
                <a:lnTo>
                  <a:pt x="17000" y="9508"/>
                </a:lnTo>
                <a:lnTo>
                  <a:pt x="17035" y="9229"/>
                </a:lnTo>
                <a:lnTo>
                  <a:pt x="17057" y="8947"/>
                </a:lnTo>
                <a:lnTo>
                  <a:pt x="17064" y="8661"/>
                </a:lnTo>
                <a:lnTo>
                  <a:pt x="17052" y="8204"/>
                </a:lnTo>
                <a:lnTo>
                  <a:pt x="17016" y="7757"/>
                </a:lnTo>
                <a:lnTo>
                  <a:pt x="16956" y="7318"/>
                </a:lnTo>
                <a:lnTo>
                  <a:pt x="16872" y="6889"/>
                </a:lnTo>
                <a:lnTo>
                  <a:pt x="16766" y="6469"/>
                </a:lnTo>
                <a:lnTo>
                  <a:pt x="16638" y="6059"/>
                </a:lnTo>
                <a:lnTo>
                  <a:pt x="16489" y="5660"/>
                </a:lnTo>
                <a:lnTo>
                  <a:pt x="16319" y="5271"/>
                </a:lnTo>
                <a:lnTo>
                  <a:pt x="16130" y="4893"/>
                </a:lnTo>
                <a:lnTo>
                  <a:pt x="15922" y="4527"/>
                </a:lnTo>
                <a:lnTo>
                  <a:pt x="15695" y="4172"/>
                </a:lnTo>
                <a:lnTo>
                  <a:pt x="15451" y="3829"/>
                </a:lnTo>
                <a:lnTo>
                  <a:pt x="15190" y="3498"/>
                </a:lnTo>
                <a:lnTo>
                  <a:pt x="14913" y="3180"/>
                </a:lnTo>
                <a:lnTo>
                  <a:pt x="14620" y="2876"/>
                </a:lnTo>
                <a:lnTo>
                  <a:pt x="14313" y="2584"/>
                </a:lnTo>
                <a:lnTo>
                  <a:pt x="13991" y="2306"/>
                </a:lnTo>
                <a:lnTo>
                  <a:pt x="13657" y="2043"/>
                </a:lnTo>
                <a:lnTo>
                  <a:pt x="13309" y="1793"/>
                </a:lnTo>
                <a:lnTo>
                  <a:pt x="12950" y="1559"/>
                </a:lnTo>
                <a:lnTo>
                  <a:pt x="12580" y="1339"/>
                </a:lnTo>
                <a:lnTo>
                  <a:pt x="12198" y="1134"/>
                </a:lnTo>
                <a:lnTo>
                  <a:pt x="11807" y="946"/>
                </a:lnTo>
                <a:lnTo>
                  <a:pt x="11407" y="773"/>
                </a:lnTo>
                <a:lnTo>
                  <a:pt x="10998" y="617"/>
                </a:lnTo>
                <a:lnTo>
                  <a:pt x="10583" y="477"/>
                </a:lnTo>
                <a:lnTo>
                  <a:pt x="10160" y="355"/>
                </a:lnTo>
                <a:lnTo>
                  <a:pt x="9730" y="249"/>
                </a:lnTo>
                <a:lnTo>
                  <a:pt x="9294" y="161"/>
                </a:lnTo>
                <a:lnTo>
                  <a:pt x="8855" y="93"/>
                </a:lnTo>
                <a:lnTo>
                  <a:pt x="8410" y="41"/>
                </a:lnTo>
                <a:lnTo>
                  <a:pt x="7963" y="9"/>
                </a:lnTo>
                <a:lnTo>
                  <a:pt x="7654" y="0"/>
                </a:lnTo>
                <a:lnTo>
                  <a:pt x="7338" y="8"/>
                </a:lnTo>
                <a:lnTo>
                  <a:pt x="7014" y="29"/>
                </a:lnTo>
                <a:lnTo>
                  <a:pt x="6687" y="66"/>
                </a:lnTo>
                <a:lnTo>
                  <a:pt x="6355" y="117"/>
                </a:lnTo>
                <a:lnTo>
                  <a:pt x="6019" y="183"/>
                </a:lnTo>
                <a:lnTo>
                  <a:pt x="5683" y="263"/>
                </a:lnTo>
                <a:lnTo>
                  <a:pt x="5345" y="357"/>
                </a:lnTo>
                <a:lnTo>
                  <a:pt x="5009" y="466"/>
                </a:lnTo>
                <a:lnTo>
                  <a:pt x="4673" y="589"/>
                </a:lnTo>
                <a:lnTo>
                  <a:pt x="4340" y="727"/>
                </a:lnTo>
                <a:lnTo>
                  <a:pt x="4011" y="878"/>
                </a:lnTo>
                <a:lnTo>
                  <a:pt x="3688" y="1042"/>
                </a:lnTo>
                <a:lnTo>
                  <a:pt x="3370" y="1221"/>
                </a:lnTo>
                <a:lnTo>
                  <a:pt x="3059" y="1414"/>
                </a:lnTo>
                <a:lnTo>
                  <a:pt x="2757" y="1621"/>
                </a:lnTo>
                <a:lnTo>
                  <a:pt x="2465" y="1840"/>
                </a:lnTo>
                <a:lnTo>
                  <a:pt x="2184" y="2074"/>
                </a:lnTo>
                <a:lnTo>
                  <a:pt x="1914" y="2321"/>
                </a:lnTo>
                <a:lnTo>
                  <a:pt x="1657" y="2581"/>
                </a:lnTo>
                <a:lnTo>
                  <a:pt x="1415" y="2854"/>
                </a:lnTo>
                <a:lnTo>
                  <a:pt x="1187" y="3139"/>
                </a:lnTo>
                <a:lnTo>
                  <a:pt x="976" y="3439"/>
                </a:lnTo>
                <a:lnTo>
                  <a:pt x="782" y="3751"/>
                </a:lnTo>
                <a:lnTo>
                  <a:pt x="607" y="4077"/>
                </a:lnTo>
                <a:lnTo>
                  <a:pt x="452" y="4414"/>
                </a:lnTo>
                <a:lnTo>
                  <a:pt x="317" y="4764"/>
                </a:lnTo>
                <a:lnTo>
                  <a:pt x="205" y="5128"/>
                </a:lnTo>
                <a:lnTo>
                  <a:pt x="116" y="5503"/>
                </a:lnTo>
                <a:lnTo>
                  <a:pt x="52" y="5891"/>
                </a:lnTo>
                <a:lnTo>
                  <a:pt x="12" y="6290"/>
                </a:lnTo>
                <a:lnTo>
                  <a:pt x="0" y="6703"/>
                </a:lnTo>
                <a:lnTo>
                  <a:pt x="3" y="6889"/>
                </a:lnTo>
                <a:lnTo>
                  <a:pt x="12" y="7072"/>
                </a:lnTo>
                <a:lnTo>
                  <a:pt x="25" y="7252"/>
                </a:lnTo>
                <a:lnTo>
                  <a:pt x="45" y="7429"/>
                </a:lnTo>
                <a:lnTo>
                  <a:pt x="70" y="7602"/>
                </a:lnTo>
                <a:lnTo>
                  <a:pt x="101" y="7773"/>
                </a:lnTo>
                <a:lnTo>
                  <a:pt x="136" y="7940"/>
                </a:lnTo>
                <a:lnTo>
                  <a:pt x="178" y="8103"/>
                </a:lnTo>
                <a:lnTo>
                  <a:pt x="225" y="8262"/>
                </a:lnTo>
                <a:lnTo>
                  <a:pt x="277" y="8417"/>
                </a:lnTo>
                <a:lnTo>
                  <a:pt x="334" y="8570"/>
                </a:lnTo>
                <a:lnTo>
                  <a:pt x="397" y="8717"/>
                </a:lnTo>
                <a:lnTo>
                  <a:pt x="466" y="8861"/>
                </a:lnTo>
                <a:lnTo>
                  <a:pt x="539" y="9001"/>
                </a:lnTo>
                <a:lnTo>
                  <a:pt x="618" y="9135"/>
                </a:lnTo>
                <a:lnTo>
                  <a:pt x="703" y="9266"/>
                </a:lnTo>
                <a:lnTo>
                  <a:pt x="793" y="9392"/>
                </a:lnTo>
                <a:lnTo>
                  <a:pt x="887" y="9514"/>
                </a:lnTo>
                <a:lnTo>
                  <a:pt x="988" y="9630"/>
                </a:lnTo>
                <a:lnTo>
                  <a:pt x="1094" y="9743"/>
                </a:lnTo>
                <a:lnTo>
                  <a:pt x="1205" y="9849"/>
                </a:lnTo>
                <a:lnTo>
                  <a:pt x="1320" y="9950"/>
                </a:lnTo>
                <a:lnTo>
                  <a:pt x="1442" y="10047"/>
                </a:lnTo>
                <a:lnTo>
                  <a:pt x="1569" y="10139"/>
                </a:lnTo>
                <a:lnTo>
                  <a:pt x="1701" y="10225"/>
                </a:lnTo>
                <a:lnTo>
                  <a:pt x="1838" y="10306"/>
                </a:lnTo>
                <a:lnTo>
                  <a:pt x="1981" y="10380"/>
                </a:lnTo>
                <a:lnTo>
                  <a:pt x="2129" y="10449"/>
                </a:lnTo>
                <a:lnTo>
                  <a:pt x="2281" y="10513"/>
                </a:lnTo>
                <a:lnTo>
                  <a:pt x="2440" y="10570"/>
                </a:lnTo>
                <a:lnTo>
                  <a:pt x="2603" y="10622"/>
                </a:lnTo>
                <a:lnTo>
                  <a:pt x="2772" y="10668"/>
                </a:lnTo>
                <a:lnTo>
                  <a:pt x="2823" y="10680"/>
                </a:lnTo>
                <a:lnTo>
                  <a:pt x="2876" y="10692"/>
                </a:lnTo>
                <a:lnTo>
                  <a:pt x="2928" y="10703"/>
                </a:lnTo>
                <a:lnTo>
                  <a:pt x="2983" y="10714"/>
                </a:lnTo>
                <a:lnTo>
                  <a:pt x="3036" y="10724"/>
                </a:lnTo>
                <a:lnTo>
                  <a:pt x="3090" y="10733"/>
                </a:lnTo>
                <a:lnTo>
                  <a:pt x="3145" y="10742"/>
                </a:lnTo>
                <a:lnTo>
                  <a:pt x="3200" y="10751"/>
                </a:lnTo>
                <a:lnTo>
                  <a:pt x="3333" y="10586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rgbClr val="FF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C40B5F-C620-E841-A6B5-FAEAA863ECE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35BC9CDF-D323-F844-96C9-847B51E5969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3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5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1406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latin typeface="Avenir"/>
                <a:ea typeface="Avenir"/>
                <a:cs typeface="Avenir"/>
                <a:sym typeface="Avenir"/>
              </a:rPr>
              <a:t>Our Products</a:t>
            </a:r>
            <a:endParaRPr sz="30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8" name="Google Shape;448;p25"/>
          <p:cNvSpPr txBox="1">
            <a:spLocks noGrp="1"/>
          </p:cNvSpPr>
          <p:nvPr>
            <p:ph type="title" idx="4294967295"/>
          </p:nvPr>
        </p:nvSpPr>
        <p:spPr>
          <a:xfrm>
            <a:off x="3369142" y="2613100"/>
            <a:ext cx="23220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SmartWindow</a:t>
            </a:r>
            <a:br>
              <a:rPr lang="en-US" sz="2000" b="1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2000" b="1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9" name="Google Shape;449;p25"/>
          <p:cNvSpPr txBox="1">
            <a:spLocks noGrp="1"/>
          </p:cNvSpPr>
          <p:nvPr>
            <p:ph type="body" idx="4294967295"/>
          </p:nvPr>
        </p:nvSpPr>
        <p:spPr>
          <a:xfrm>
            <a:off x="431474" y="895350"/>
            <a:ext cx="5485849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Beyond the SmartWall and SmartScreen, several more products are envisioned using the patented </a:t>
            </a:r>
            <a:r>
              <a:rPr lang="en-US" sz="1200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HumidityPower</a:t>
            </a:r>
            <a:r>
              <a:rPr lang="en-US" sz="12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technology.</a:t>
            </a:r>
            <a:endParaRPr sz="12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0" name="Google Shape;450;p25"/>
          <p:cNvSpPr txBox="1">
            <a:spLocks noGrp="1"/>
          </p:cNvSpPr>
          <p:nvPr>
            <p:ph type="subTitle" idx="4294967295"/>
          </p:nvPr>
        </p:nvSpPr>
        <p:spPr>
          <a:xfrm>
            <a:off x="3390892" y="3373797"/>
            <a:ext cx="22785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 SmartWindow will use humidity power within the air in double-glazed windows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E4A1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Time to Market: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2023</a:t>
            </a:r>
            <a:endParaRPr sz="1000" b="1" i="0" u="none" strike="noStrike" cap="none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1" name="Google Shape;451;p25"/>
          <p:cNvSpPr txBox="1">
            <a:spLocks noGrp="1"/>
          </p:cNvSpPr>
          <p:nvPr>
            <p:ph type="title" idx="4294967295"/>
          </p:nvPr>
        </p:nvSpPr>
        <p:spPr>
          <a:xfrm>
            <a:off x="6504500" y="2613091"/>
            <a:ext cx="21975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 b="1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Humidity Control</a:t>
            </a:r>
            <a:endParaRPr sz="2000" b="1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2" name="Google Shape;452;p25"/>
          <p:cNvSpPr txBox="1">
            <a:spLocks noGrp="1"/>
          </p:cNvSpPr>
          <p:nvPr>
            <p:ph type="subTitle" idx="4294967295"/>
          </p:nvPr>
        </p:nvSpPr>
        <p:spPr>
          <a:xfrm>
            <a:off x="6480513" y="3373797"/>
            <a:ext cx="2658975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Air </a:t>
            </a:r>
            <a:r>
              <a:rPr lang="en-US" sz="1000" b="1" i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within</a:t>
            </a: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can be controlled, facilitating ambient temperature control (i.e. preference-based humidity control)</a:t>
            </a:r>
            <a:br>
              <a:rPr lang="en-US" sz="1000" b="1" i="0" u="none" strike="noStrike" cap="none" dirty="0">
                <a:solidFill>
                  <a:srgbClr val="E4A16F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1000" b="1" i="0" u="none" strike="noStrike" cap="none" dirty="0">
              <a:solidFill>
                <a:srgbClr val="E4A1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Time to Market: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2025</a:t>
            </a:r>
            <a:endParaRPr sz="10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0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4" name="Google Shape;454;p25"/>
          <p:cNvSpPr txBox="1"/>
          <p:nvPr/>
        </p:nvSpPr>
        <p:spPr>
          <a:xfrm>
            <a:off x="171525" y="3373797"/>
            <a:ext cx="22785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SmartWall and SmartScreen are </a:t>
            </a:r>
            <a:r>
              <a:rPr lang="en-US" sz="1000" b="1" i="0" u="none" strike="noStrike" cap="none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initial products, to be installed on refurbs or new builds.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 dirty="0">
              <a:solidFill>
                <a:srgbClr val="E4A16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Time to Market: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2021</a:t>
            </a:r>
            <a:endParaRPr sz="14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5" name="Google Shape;455;p25"/>
          <p:cNvSpPr txBox="1"/>
          <p:nvPr/>
        </p:nvSpPr>
        <p:spPr>
          <a:xfrm>
            <a:off x="171525" y="2613100"/>
            <a:ext cx="2322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SmartWall / SmartScreen</a:t>
            </a:r>
            <a:endParaRPr sz="20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56" name="Google Shape;456;p25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5"/>
          <p:cNvSpPr/>
          <p:nvPr/>
        </p:nvSpPr>
        <p:spPr>
          <a:xfrm>
            <a:off x="4006574" y="1638067"/>
            <a:ext cx="984877" cy="884401"/>
          </a:xfrm>
          <a:prstGeom prst="rect">
            <a:avLst/>
          </a:prstGeom>
          <a:noFill/>
          <a:ln w="2857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8" name="Google Shape;458;p25"/>
          <p:cNvCxnSpPr>
            <a:stCxn id="457" idx="0"/>
            <a:endCxn id="457" idx="2"/>
          </p:cNvCxnSpPr>
          <p:nvPr/>
        </p:nvCxnSpPr>
        <p:spPr>
          <a:xfrm>
            <a:off x="4499012" y="1638067"/>
            <a:ext cx="0" cy="884400"/>
          </a:xfrm>
          <a:prstGeom prst="straightConnector1">
            <a:avLst/>
          </a:prstGeom>
          <a:noFill/>
          <a:ln w="2857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25"/>
          <p:cNvCxnSpPr>
            <a:stCxn id="457" idx="3"/>
            <a:endCxn id="457" idx="1"/>
          </p:cNvCxnSpPr>
          <p:nvPr/>
        </p:nvCxnSpPr>
        <p:spPr>
          <a:xfrm rot="10800000">
            <a:off x="4006551" y="2080268"/>
            <a:ext cx="984900" cy="0"/>
          </a:xfrm>
          <a:prstGeom prst="straightConnector1">
            <a:avLst/>
          </a:prstGeom>
          <a:noFill/>
          <a:ln w="2857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60" name="Google Shape;460;p25"/>
          <p:cNvGrpSpPr/>
          <p:nvPr/>
        </p:nvGrpSpPr>
        <p:grpSpPr>
          <a:xfrm>
            <a:off x="4828850" y="2368854"/>
            <a:ext cx="250560" cy="246477"/>
            <a:chOff x="6348709" y="2567642"/>
            <a:chExt cx="951503" cy="936000"/>
          </a:xfrm>
        </p:grpSpPr>
        <p:sp>
          <p:nvSpPr>
            <p:cNvPr id="461" name="Google Shape;461;p25"/>
            <p:cNvSpPr/>
            <p:nvPr/>
          </p:nvSpPr>
          <p:spPr>
            <a:xfrm>
              <a:off x="6356155" y="2567642"/>
              <a:ext cx="936000" cy="9360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2" name="Google Shape;462;p25"/>
            <p:cNvPicPr preferRelativeResize="0"/>
            <p:nvPr/>
          </p:nvPicPr>
          <p:blipFill rotWithShape="1">
            <a:blip r:embed="rId3">
              <a:alphaModFix/>
            </a:blip>
            <a:srcRect b="24927"/>
            <a:stretch/>
          </p:blipFill>
          <p:spPr>
            <a:xfrm>
              <a:off x="6348709" y="2774736"/>
              <a:ext cx="951503" cy="5217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3" name="Google Shape;463;p25" descr="Ho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066" y="1511900"/>
            <a:ext cx="1106424" cy="1106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4" name="Google Shape;464;p25"/>
          <p:cNvGrpSpPr/>
          <p:nvPr/>
        </p:nvGrpSpPr>
        <p:grpSpPr>
          <a:xfrm>
            <a:off x="1569044" y="2368854"/>
            <a:ext cx="250560" cy="246477"/>
            <a:chOff x="6348709" y="2567642"/>
            <a:chExt cx="951503" cy="936000"/>
          </a:xfrm>
        </p:grpSpPr>
        <p:sp>
          <p:nvSpPr>
            <p:cNvPr id="465" name="Google Shape;465;p25"/>
            <p:cNvSpPr/>
            <p:nvPr/>
          </p:nvSpPr>
          <p:spPr>
            <a:xfrm>
              <a:off x="6356155" y="2567642"/>
              <a:ext cx="936000" cy="9360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66" name="Google Shape;466;p25"/>
            <p:cNvPicPr preferRelativeResize="0"/>
            <p:nvPr/>
          </p:nvPicPr>
          <p:blipFill rotWithShape="1">
            <a:blip r:embed="rId3">
              <a:alphaModFix/>
            </a:blip>
            <a:srcRect b="24927"/>
            <a:stretch/>
          </p:blipFill>
          <p:spPr>
            <a:xfrm>
              <a:off x="6348709" y="2774736"/>
              <a:ext cx="951503" cy="5217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7" name="Google Shape;467;p25"/>
          <p:cNvSpPr/>
          <p:nvPr/>
        </p:nvSpPr>
        <p:spPr>
          <a:xfrm>
            <a:off x="7083157" y="1678261"/>
            <a:ext cx="1265777" cy="934830"/>
          </a:xfrm>
          <a:prstGeom prst="cloud">
            <a:avLst/>
          </a:prstGeom>
          <a:solidFill>
            <a:srgbClr val="FADC7E"/>
          </a:solidFill>
          <a:ln w="2540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8" name="Google Shape;468;p25"/>
          <p:cNvGrpSpPr/>
          <p:nvPr/>
        </p:nvGrpSpPr>
        <p:grpSpPr>
          <a:xfrm>
            <a:off x="8046952" y="2368854"/>
            <a:ext cx="250560" cy="246477"/>
            <a:chOff x="6348709" y="2567642"/>
            <a:chExt cx="951503" cy="936000"/>
          </a:xfrm>
        </p:grpSpPr>
        <p:sp>
          <p:nvSpPr>
            <p:cNvPr id="469" name="Google Shape;469;p25"/>
            <p:cNvSpPr/>
            <p:nvPr/>
          </p:nvSpPr>
          <p:spPr>
            <a:xfrm>
              <a:off x="6356155" y="2567642"/>
              <a:ext cx="936000" cy="9360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0" name="Google Shape;470;p25"/>
            <p:cNvPicPr preferRelativeResize="0"/>
            <p:nvPr/>
          </p:nvPicPr>
          <p:blipFill rotWithShape="1">
            <a:blip r:embed="rId3">
              <a:alphaModFix/>
            </a:blip>
            <a:srcRect b="24927"/>
            <a:stretch/>
          </p:blipFill>
          <p:spPr>
            <a:xfrm>
              <a:off x="6348709" y="2774736"/>
              <a:ext cx="951503" cy="5217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DF16306C-B63C-C14A-855A-4E0F45B048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567FB0-9E00-8442-8B19-C45CFBF17FC6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1B0E87C0-BEA3-4F28-8293-87BC6986C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081733"/>
              </p:ext>
            </p:extLst>
          </p:nvPr>
        </p:nvGraphicFramePr>
        <p:xfrm>
          <a:off x="5699272" y="1540040"/>
          <a:ext cx="3060795" cy="317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5" name="Google Shape;475;p26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1406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latin typeface="Avenir"/>
                <a:ea typeface="Avenir"/>
                <a:cs typeface="Avenir"/>
                <a:sym typeface="Avenir"/>
              </a:rPr>
              <a:t>Financial Analysis</a:t>
            </a:r>
            <a:endParaRPr sz="30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77" name="Google Shape;477;p26"/>
          <p:cNvSpPr txBox="1"/>
          <p:nvPr/>
        </p:nvSpPr>
        <p:spPr>
          <a:xfrm>
            <a:off x="1888112" y="1741593"/>
            <a:ext cx="1969151" cy="120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$20 MM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Year 5 Revenue</a:t>
            </a:r>
            <a:endParaRPr dirty="0"/>
          </a:p>
        </p:txBody>
      </p:sp>
      <p:sp>
        <p:nvSpPr>
          <p:cNvPr id="478" name="Google Shape;478;p26"/>
          <p:cNvSpPr txBox="1"/>
          <p:nvPr/>
        </p:nvSpPr>
        <p:spPr>
          <a:xfrm>
            <a:off x="1225474" y="3168372"/>
            <a:ext cx="3171337" cy="1206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80%+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Year </a:t>
            </a: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EBITDA Margin</a:t>
            </a:r>
            <a:endParaRPr dirty="0"/>
          </a:p>
        </p:txBody>
      </p:sp>
      <p:sp>
        <p:nvSpPr>
          <p:cNvPr id="480" name="Google Shape;480;p26"/>
          <p:cNvSpPr txBox="1"/>
          <p:nvPr/>
        </p:nvSpPr>
        <p:spPr>
          <a:xfrm>
            <a:off x="5626991" y="993508"/>
            <a:ext cx="3172765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Annual Revenue Forecast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$</a:t>
            </a:r>
            <a:r>
              <a:rPr lang="en-US" sz="12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000s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81" name="Google Shape;481;p26"/>
          <p:cNvSpPr txBox="1"/>
          <p:nvPr/>
        </p:nvSpPr>
        <p:spPr>
          <a:xfrm>
            <a:off x="6131650" y="3908453"/>
            <a:ext cx="702082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448</a:t>
            </a:r>
            <a:endParaRPr dirty="0"/>
          </a:p>
        </p:txBody>
      </p:sp>
      <p:sp>
        <p:nvSpPr>
          <p:cNvPr id="482" name="Google Shape;482;p26"/>
          <p:cNvSpPr txBox="1"/>
          <p:nvPr/>
        </p:nvSpPr>
        <p:spPr>
          <a:xfrm>
            <a:off x="6620500" y="3728265"/>
            <a:ext cx="702082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1,838</a:t>
            </a:r>
            <a:endParaRPr dirty="0"/>
          </a:p>
        </p:txBody>
      </p:sp>
      <p:sp>
        <p:nvSpPr>
          <p:cNvPr id="483" name="Google Shape;483;p26"/>
          <p:cNvSpPr txBox="1"/>
          <p:nvPr/>
        </p:nvSpPr>
        <p:spPr>
          <a:xfrm>
            <a:off x="7095422" y="3354217"/>
            <a:ext cx="72526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5,060</a:t>
            </a:r>
            <a:endParaRPr dirty="0"/>
          </a:p>
        </p:txBody>
      </p:sp>
      <p:sp>
        <p:nvSpPr>
          <p:cNvPr id="484" name="Google Shape;484;p26"/>
          <p:cNvSpPr txBox="1"/>
          <p:nvPr/>
        </p:nvSpPr>
        <p:spPr>
          <a:xfrm>
            <a:off x="7586624" y="2690006"/>
            <a:ext cx="72526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11</a:t>
            </a: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,396</a:t>
            </a:r>
            <a:endParaRPr dirty="0"/>
          </a:p>
        </p:txBody>
      </p:sp>
      <p:sp>
        <p:nvSpPr>
          <p:cNvPr id="485" name="Google Shape;485;p26"/>
          <p:cNvSpPr txBox="1"/>
          <p:nvPr/>
        </p:nvSpPr>
        <p:spPr>
          <a:xfrm>
            <a:off x="446175" y="895350"/>
            <a:ext cx="3817200" cy="64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partnership-based model means </a:t>
            </a:r>
            <a:r>
              <a:rPr lang="en-US" sz="1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rapid revenue growth </a:t>
            </a: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on a </a:t>
            </a:r>
            <a:r>
              <a:rPr lang="en-US" sz="12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low cost base.</a:t>
            </a:r>
            <a:endParaRPr dirty="0"/>
          </a:p>
        </p:txBody>
      </p:sp>
      <p:sp>
        <p:nvSpPr>
          <p:cNvPr id="486" name="Google Shape;486;p26"/>
          <p:cNvSpPr txBox="1"/>
          <p:nvPr/>
        </p:nvSpPr>
        <p:spPr>
          <a:xfrm>
            <a:off x="774705" y="2482954"/>
            <a:ext cx="4185006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Leveraging partners’ existing client relationships supports a rapid revenue scale-up</a:t>
            </a:r>
            <a:endParaRPr/>
          </a:p>
        </p:txBody>
      </p:sp>
      <p:sp>
        <p:nvSpPr>
          <p:cNvPr id="487" name="Google Shape;487;p26"/>
          <p:cNvSpPr txBox="1"/>
          <p:nvPr/>
        </p:nvSpPr>
        <p:spPr>
          <a:xfrm>
            <a:off x="672549" y="3944117"/>
            <a:ext cx="3981784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High profitability driven by low costs from partner-based advertising, production and distribution</a:t>
            </a:r>
            <a:endParaRPr/>
          </a:p>
        </p:txBody>
      </p:sp>
      <p:sp>
        <p:nvSpPr>
          <p:cNvPr id="489" name="Google Shape;489;p26"/>
          <p:cNvSpPr txBox="1"/>
          <p:nvPr/>
        </p:nvSpPr>
        <p:spPr>
          <a:xfrm>
            <a:off x="5714145" y="4332850"/>
            <a:ext cx="6062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</p:txBody>
      </p:sp>
      <p:sp>
        <p:nvSpPr>
          <p:cNvPr id="490" name="Google Shape;490;p26"/>
          <p:cNvSpPr txBox="1"/>
          <p:nvPr/>
        </p:nvSpPr>
        <p:spPr>
          <a:xfrm>
            <a:off x="6200069" y="4332850"/>
            <a:ext cx="6062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491" name="Google Shape;491;p26"/>
          <p:cNvSpPr txBox="1"/>
          <p:nvPr/>
        </p:nvSpPr>
        <p:spPr>
          <a:xfrm>
            <a:off x="6685993" y="4332850"/>
            <a:ext cx="6062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492" name="Google Shape;492;p26"/>
          <p:cNvSpPr txBox="1"/>
          <p:nvPr/>
        </p:nvSpPr>
        <p:spPr>
          <a:xfrm>
            <a:off x="7171917" y="4332850"/>
            <a:ext cx="6062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493" name="Google Shape;493;p26"/>
          <p:cNvSpPr txBox="1"/>
          <p:nvPr/>
        </p:nvSpPr>
        <p:spPr>
          <a:xfrm>
            <a:off x="7657841" y="4332850"/>
            <a:ext cx="6062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495" name="Google Shape;495;p26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D861D-57FC-6C41-A4DC-B09C4CEA8DEA}"/>
              </a:ext>
            </a:extLst>
          </p:cNvPr>
          <p:cNvSpPr/>
          <p:nvPr/>
        </p:nvSpPr>
        <p:spPr>
          <a:xfrm>
            <a:off x="5084957" y="4070195"/>
            <a:ext cx="791737" cy="535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Google Shape;484;p26">
            <a:extLst>
              <a:ext uri="{FF2B5EF4-FFF2-40B4-BE49-F238E27FC236}">
                <a16:creationId xmlns:a16="http://schemas.microsoft.com/office/drawing/2014/main" id="{D888C173-0607-4BC5-8A65-A744DE49CB59}"/>
              </a:ext>
            </a:extLst>
          </p:cNvPr>
          <p:cNvSpPr txBox="1"/>
          <p:nvPr/>
        </p:nvSpPr>
        <p:spPr>
          <a:xfrm>
            <a:off x="8081242" y="1780640"/>
            <a:ext cx="725263" cy="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19</a:t>
            </a: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,937</a:t>
            </a:r>
            <a:endParaRPr dirty="0"/>
          </a:p>
        </p:txBody>
      </p:sp>
      <p:sp>
        <p:nvSpPr>
          <p:cNvPr id="25" name="Google Shape;493;p26">
            <a:extLst>
              <a:ext uri="{FF2B5EF4-FFF2-40B4-BE49-F238E27FC236}">
                <a16:creationId xmlns:a16="http://schemas.microsoft.com/office/drawing/2014/main" id="{0AE000FD-215C-43ED-8926-6C81A72D1A72}"/>
              </a:ext>
            </a:extLst>
          </p:cNvPr>
          <p:cNvSpPr txBox="1"/>
          <p:nvPr/>
        </p:nvSpPr>
        <p:spPr>
          <a:xfrm>
            <a:off x="8143767" y="4332850"/>
            <a:ext cx="60627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Year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7452BE86-4097-484B-B04B-CD10A2EB6C3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57E636-5853-7048-B657-AFE3A8932559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34623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140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527;p26">
            <a:extLst>
              <a:ext uri="{FF2B5EF4-FFF2-40B4-BE49-F238E27FC236}">
                <a16:creationId xmlns:a16="http://schemas.microsoft.com/office/drawing/2014/main" id="{F7E51D55-9CDA-4502-8763-F1B258C5D268}"/>
              </a:ext>
            </a:extLst>
          </p:cNvPr>
          <p:cNvSpPr txBox="1">
            <a:spLocks/>
          </p:cNvSpPr>
          <p:nvPr/>
        </p:nvSpPr>
        <p:spPr>
          <a:xfrm>
            <a:off x="-244866" y="1662162"/>
            <a:ext cx="2417250" cy="115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10</a:t>
            </a:r>
          </a:p>
          <a:p>
            <a:pPr algn="ctr"/>
            <a:r>
              <a:rPr lang="en-GB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Partners</a:t>
            </a:r>
          </a:p>
        </p:txBody>
      </p:sp>
      <p:sp>
        <p:nvSpPr>
          <p:cNvPr id="10" name="Google Shape;530;p26">
            <a:extLst>
              <a:ext uri="{FF2B5EF4-FFF2-40B4-BE49-F238E27FC236}">
                <a16:creationId xmlns:a16="http://schemas.microsoft.com/office/drawing/2014/main" id="{54662330-A6F7-4315-A745-7B00E9535A10}"/>
              </a:ext>
            </a:extLst>
          </p:cNvPr>
          <p:cNvSpPr txBox="1">
            <a:spLocks/>
          </p:cNvSpPr>
          <p:nvPr/>
        </p:nvSpPr>
        <p:spPr>
          <a:xfrm>
            <a:off x="1788728" y="1662162"/>
            <a:ext cx="2415460" cy="115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91425" rIns="36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</a:p>
          <a:p>
            <a:pPr algn="ctr"/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Projects per </a:t>
            </a:r>
          </a:p>
          <a:p>
            <a:pPr algn="ctr"/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Partner p/a</a:t>
            </a:r>
          </a:p>
        </p:txBody>
      </p:sp>
      <p:sp>
        <p:nvSpPr>
          <p:cNvPr id="12" name="Google Shape;532;p26">
            <a:extLst>
              <a:ext uri="{FF2B5EF4-FFF2-40B4-BE49-F238E27FC236}">
                <a16:creationId xmlns:a16="http://schemas.microsoft.com/office/drawing/2014/main" id="{E167E552-05C5-4FDB-9191-52CBE19D657C}"/>
              </a:ext>
            </a:extLst>
          </p:cNvPr>
          <p:cNvSpPr txBox="1">
            <a:spLocks/>
          </p:cNvSpPr>
          <p:nvPr/>
        </p:nvSpPr>
        <p:spPr>
          <a:xfrm>
            <a:off x="6023269" y="3431132"/>
            <a:ext cx="21975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$20 MM</a:t>
            </a:r>
          </a:p>
          <a:p>
            <a:pPr algn="ctr"/>
            <a:r>
              <a:rPr lang="en-GB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Year 5 ThermoTerra Revenue Forecast</a:t>
            </a:r>
          </a:p>
        </p:txBody>
      </p:sp>
      <p:sp>
        <p:nvSpPr>
          <p:cNvPr id="22" name="Google Shape;134;p18">
            <a:extLst>
              <a:ext uri="{FF2B5EF4-FFF2-40B4-BE49-F238E27FC236}">
                <a16:creationId xmlns:a16="http://schemas.microsoft.com/office/drawing/2014/main" id="{0D6F07C8-E45F-42C7-AEF6-DD4F95392F5B}"/>
              </a:ext>
            </a:extLst>
          </p:cNvPr>
          <p:cNvSpPr txBox="1"/>
          <p:nvPr/>
        </p:nvSpPr>
        <p:spPr>
          <a:xfrm>
            <a:off x="431474" y="293950"/>
            <a:ext cx="851575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1" dirty="0">
                <a:latin typeface="Avenir"/>
                <a:ea typeface="Avenir"/>
                <a:cs typeface="Avenir"/>
                <a:sym typeface="Avenir"/>
              </a:rPr>
              <a:t>Short-term Revenue Predictions</a:t>
            </a:r>
            <a:endParaRPr sz="30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" name="Google Shape;534;p26">
            <a:extLst>
              <a:ext uri="{FF2B5EF4-FFF2-40B4-BE49-F238E27FC236}">
                <a16:creationId xmlns:a16="http://schemas.microsoft.com/office/drawing/2014/main" id="{CA97A578-F552-45D3-BDA4-5B0D245F1A50}"/>
              </a:ext>
            </a:extLst>
          </p:cNvPr>
          <p:cNvSpPr txBox="1">
            <a:spLocks/>
          </p:cNvSpPr>
          <p:nvPr/>
        </p:nvSpPr>
        <p:spPr>
          <a:xfrm>
            <a:off x="431474" y="895350"/>
            <a:ext cx="4036354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 </a:t>
            </a:r>
            <a:r>
              <a:rPr lang="en-US" sz="1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“bottom up” approach </a:t>
            </a: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for revenue based on a limited number of partners</a:t>
            </a:r>
          </a:p>
        </p:txBody>
      </p:sp>
      <p:sp>
        <p:nvSpPr>
          <p:cNvPr id="35" name="Equals 34">
            <a:extLst>
              <a:ext uri="{FF2B5EF4-FFF2-40B4-BE49-F238E27FC236}">
                <a16:creationId xmlns:a16="http://schemas.microsoft.com/office/drawing/2014/main" id="{B8D2215E-55F7-4184-A937-18691ECA19CB}"/>
              </a:ext>
            </a:extLst>
          </p:cNvPr>
          <p:cNvSpPr/>
          <p:nvPr/>
        </p:nvSpPr>
        <p:spPr>
          <a:xfrm>
            <a:off x="5463711" y="3830960"/>
            <a:ext cx="559558" cy="363795"/>
          </a:xfrm>
          <a:prstGeom prst="mathEqual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5B62A49C-4F92-44BE-9048-5CEF5C985E18}"/>
              </a:ext>
            </a:extLst>
          </p:cNvPr>
          <p:cNvSpPr/>
          <p:nvPr/>
        </p:nvSpPr>
        <p:spPr>
          <a:xfrm>
            <a:off x="6594909" y="1939564"/>
            <a:ext cx="470400" cy="451932"/>
          </a:xfrm>
          <a:prstGeom prst="mathMultipl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Google Shape;527;p26">
            <a:extLst>
              <a:ext uri="{FF2B5EF4-FFF2-40B4-BE49-F238E27FC236}">
                <a16:creationId xmlns:a16="http://schemas.microsoft.com/office/drawing/2014/main" id="{21017364-3F1C-DF45-A14F-FD06A189CACC}"/>
              </a:ext>
            </a:extLst>
          </p:cNvPr>
          <p:cNvSpPr txBox="1">
            <a:spLocks/>
          </p:cNvSpPr>
          <p:nvPr/>
        </p:nvSpPr>
        <p:spPr>
          <a:xfrm>
            <a:off x="4202367" y="1662162"/>
            <a:ext cx="2417250" cy="115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15,000m</a:t>
            </a:r>
            <a:r>
              <a:rPr lang="en-GB" sz="3200" b="1" baseline="30000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lang="en-GB" sz="3200" b="1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algn="ctr"/>
            <a:r>
              <a:rPr lang="en-GB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Average Project Size</a:t>
            </a:r>
          </a:p>
        </p:txBody>
      </p:sp>
      <p:sp>
        <p:nvSpPr>
          <p:cNvPr id="30" name="Google Shape;527;p26">
            <a:extLst>
              <a:ext uri="{FF2B5EF4-FFF2-40B4-BE49-F238E27FC236}">
                <a16:creationId xmlns:a16="http://schemas.microsoft.com/office/drawing/2014/main" id="{D315104E-88E6-8B46-9C3E-7DE6994D3125}"/>
              </a:ext>
            </a:extLst>
          </p:cNvPr>
          <p:cNvSpPr txBox="1">
            <a:spLocks/>
          </p:cNvSpPr>
          <p:nvPr/>
        </p:nvSpPr>
        <p:spPr>
          <a:xfrm>
            <a:off x="6920158" y="1662162"/>
            <a:ext cx="2417250" cy="115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$14 / m</a:t>
            </a:r>
            <a:r>
              <a:rPr lang="en-GB" sz="3200" b="1" baseline="30000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GB" sz="3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algn="ctr"/>
            <a:r>
              <a:rPr lang="en-GB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Average Revenue</a:t>
            </a:r>
            <a:r>
              <a:rPr lang="en-GB" sz="1600" b="1" baseline="300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(1)</a:t>
            </a:r>
          </a:p>
        </p:txBody>
      </p:sp>
      <p:sp>
        <p:nvSpPr>
          <p:cNvPr id="34" name="Multiplication Sign 6">
            <a:extLst>
              <a:ext uri="{FF2B5EF4-FFF2-40B4-BE49-F238E27FC236}">
                <a16:creationId xmlns:a16="http://schemas.microsoft.com/office/drawing/2014/main" id="{5CD72005-A428-F444-AA46-1A1E87B2512B}"/>
              </a:ext>
            </a:extLst>
          </p:cNvPr>
          <p:cNvSpPr/>
          <p:nvPr/>
        </p:nvSpPr>
        <p:spPr>
          <a:xfrm>
            <a:off x="3793331" y="1939564"/>
            <a:ext cx="470400" cy="451932"/>
          </a:xfrm>
          <a:prstGeom prst="mathMultipl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Multiplication Sign 6">
            <a:extLst>
              <a:ext uri="{FF2B5EF4-FFF2-40B4-BE49-F238E27FC236}">
                <a16:creationId xmlns:a16="http://schemas.microsoft.com/office/drawing/2014/main" id="{D2BE9415-83EA-7444-A168-A126ED9A9BB1}"/>
              </a:ext>
            </a:extLst>
          </p:cNvPr>
          <p:cNvSpPr/>
          <p:nvPr/>
        </p:nvSpPr>
        <p:spPr>
          <a:xfrm>
            <a:off x="1695131" y="1939564"/>
            <a:ext cx="470400" cy="451932"/>
          </a:xfrm>
          <a:prstGeom prst="mathMultiply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5FF62CAF-EAF0-D54B-99E3-D72BD5491DD3}"/>
              </a:ext>
            </a:extLst>
          </p:cNvPr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29F3055C-1C4C-0842-9929-6DEE6465906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5334791" y="3343425"/>
            <a:ext cx="3173167" cy="1430304"/>
          </a:xfrm>
          <a:custGeom>
            <a:avLst/>
            <a:gdLst>
              <a:gd name="T0" fmla="*/ 2147483647 w 17064"/>
              <a:gd name="T1" fmla="*/ 2147483647 h 15705"/>
              <a:gd name="T2" fmla="*/ 2147483647 w 17064"/>
              <a:gd name="T3" fmla="*/ 2147483647 h 15705"/>
              <a:gd name="T4" fmla="*/ 2147483647 w 17064"/>
              <a:gd name="T5" fmla="*/ 2147483647 h 15705"/>
              <a:gd name="T6" fmla="*/ 2147483647 w 17064"/>
              <a:gd name="T7" fmla="*/ 2147483647 h 15705"/>
              <a:gd name="T8" fmla="*/ 2147483647 w 17064"/>
              <a:gd name="T9" fmla="*/ 2147483647 h 15705"/>
              <a:gd name="T10" fmla="*/ 2147483647 w 17064"/>
              <a:gd name="T11" fmla="*/ 2147483647 h 15705"/>
              <a:gd name="T12" fmla="*/ 2147483647 w 17064"/>
              <a:gd name="T13" fmla="*/ 2147483647 h 15705"/>
              <a:gd name="T14" fmla="*/ 2147483647 w 17064"/>
              <a:gd name="T15" fmla="*/ 2147483647 h 15705"/>
              <a:gd name="T16" fmla="*/ 2147483647 w 17064"/>
              <a:gd name="T17" fmla="*/ 2147483647 h 15705"/>
              <a:gd name="T18" fmla="*/ 2147483647 w 17064"/>
              <a:gd name="T19" fmla="*/ 2147483647 h 15705"/>
              <a:gd name="T20" fmla="*/ 2147483647 w 17064"/>
              <a:gd name="T21" fmla="*/ 2147483647 h 15705"/>
              <a:gd name="T22" fmla="*/ 2147483647 w 17064"/>
              <a:gd name="T23" fmla="*/ 2147483647 h 15705"/>
              <a:gd name="T24" fmla="*/ 2147483647 w 17064"/>
              <a:gd name="T25" fmla="*/ 2147483647 h 15705"/>
              <a:gd name="T26" fmla="*/ 2147483647 w 17064"/>
              <a:gd name="T27" fmla="*/ 2147483647 h 15705"/>
              <a:gd name="T28" fmla="*/ 2147483647 w 17064"/>
              <a:gd name="T29" fmla="*/ 2147483647 h 15705"/>
              <a:gd name="T30" fmla="*/ 2147483647 w 17064"/>
              <a:gd name="T31" fmla="*/ 2147483647 h 15705"/>
              <a:gd name="T32" fmla="*/ 2147483647 w 17064"/>
              <a:gd name="T33" fmla="*/ 2147483647 h 15705"/>
              <a:gd name="T34" fmla="*/ 2147483647 w 17064"/>
              <a:gd name="T35" fmla="*/ 2147483647 h 15705"/>
              <a:gd name="T36" fmla="*/ 2147483647 w 17064"/>
              <a:gd name="T37" fmla="*/ 2147483647 h 15705"/>
              <a:gd name="T38" fmla="*/ 2147483647 w 17064"/>
              <a:gd name="T39" fmla="*/ 2147483647 h 15705"/>
              <a:gd name="T40" fmla="*/ 2147483647 w 17064"/>
              <a:gd name="T41" fmla="*/ 2147483647 h 15705"/>
              <a:gd name="T42" fmla="*/ 2147483647 w 17064"/>
              <a:gd name="T43" fmla="*/ 2147483647 h 15705"/>
              <a:gd name="T44" fmla="*/ 2147483647 w 17064"/>
              <a:gd name="T45" fmla="*/ 2147483647 h 15705"/>
              <a:gd name="T46" fmla="*/ 2147483647 w 17064"/>
              <a:gd name="T47" fmla="*/ 2147483647 h 15705"/>
              <a:gd name="T48" fmla="*/ 2147483647 w 17064"/>
              <a:gd name="T49" fmla="*/ 2147483647 h 15705"/>
              <a:gd name="T50" fmla="*/ 2147483647 w 17064"/>
              <a:gd name="T51" fmla="*/ 2147483647 h 15705"/>
              <a:gd name="T52" fmla="*/ 2147483647 w 17064"/>
              <a:gd name="T53" fmla="*/ 2147483647 h 15705"/>
              <a:gd name="T54" fmla="*/ 2147483647 w 17064"/>
              <a:gd name="T55" fmla="*/ 2147483647 h 15705"/>
              <a:gd name="T56" fmla="*/ 2147483647 w 17064"/>
              <a:gd name="T57" fmla="*/ 2147483647 h 15705"/>
              <a:gd name="T58" fmla="*/ 2147483647 w 17064"/>
              <a:gd name="T59" fmla="*/ 2147483647 h 15705"/>
              <a:gd name="T60" fmla="*/ 2147483647 w 17064"/>
              <a:gd name="T61" fmla="*/ 2147483647 h 15705"/>
              <a:gd name="T62" fmla="*/ 2147483647 w 17064"/>
              <a:gd name="T63" fmla="*/ 2147483647 h 15705"/>
              <a:gd name="T64" fmla="*/ 2147483647 w 17064"/>
              <a:gd name="T65" fmla="*/ 2147483647 h 15705"/>
              <a:gd name="T66" fmla="*/ 2147483647 w 17064"/>
              <a:gd name="T67" fmla="*/ 2147483647 h 15705"/>
              <a:gd name="T68" fmla="*/ 2147483647 w 17064"/>
              <a:gd name="T69" fmla="*/ 2147483647 h 15705"/>
              <a:gd name="T70" fmla="*/ 2147483647 w 17064"/>
              <a:gd name="T71" fmla="*/ 2147483647 h 15705"/>
              <a:gd name="T72" fmla="*/ 2147483647 w 17064"/>
              <a:gd name="T73" fmla="*/ 2147483647 h 15705"/>
              <a:gd name="T74" fmla="*/ 2147483647 w 17064"/>
              <a:gd name="T75" fmla="*/ 2147483647 h 15705"/>
              <a:gd name="T76" fmla="*/ 2147483647 w 17064"/>
              <a:gd name="T77" fmla="*/ 2147483647 h 15705"/>
              <a:gd name="T78" fmla="*/ 2147483647 w 17064"/>
              <a:gd name="T79" fmla="*/ 2147483647 h 15705"/>
              <a:gd name="T80" fmla="*/ 2147483647 w 17064"/>
              <a:gd name="T81" fmla="*/ 2147483647 h 15705"/>
              <a:gd name="T82" fmla="*/ 2147483647 w 17064"/>
              <a:gd name="T83" fmla="*/ 2147483647 h 15705"/>
              <a:gd name="T84" fmla="*/ 2147483647 w 17064"/>
              <a:gd name="T85" fmla="*/ 2147483647 h 15705"/>
              <a:gd name="T86" fmla="*/ 2147483647 w 17064"/>
              <a:gd name="T87" fmla="*/ 2147483647 h 15705"/>
              <a:gd name="T88" fmla="*/ 2147483647 w 17064"/>
              <a:gd name="T89" fmla="*/ 2147483647 h 15705"/>
              <a:gd name="T90" fmla="*/ 2147483647 w 17064"/>
              <a:gd name="T91" fmla="*/ 2147483647 h 15705"/>
              <a:gd name="T92" fmla="*/ 2147483647 w 17064"/>
              <a:gd name="T93" fmla="*/ 2147483647 h 15705"/>
              <a:gd name="T94" fmla="*/ 2147483647 w 17064"/>
              <a:gd name="T95" fmla="*/ 2147483647 h 15705"/>
              <a:gd name="T96" fmla="*/ 2147483647 w 17064"/>
              <a:gd name="T97" fmla="*/ 2147483647 h 15705"/>
              <a:gd name="T98" fmla="*/ 2147483647 w 17064"/>
              <a:gd name="T99" fmla="*/ 2147483647 h 15705"/>
              <a:gd name="T100" fmla="*/ 2147483647 w 17064"/>
              <a:gd name="T101" fmla="*/ 2147483647 h 15705"/>
              <a:gd name="T102" fmla="*/ 2147483647 w 17064"/>
              <a:gd name="T103" fmla="*/ 2147483647 h 15705"/>
              <a:gd name="T104" fmla="*/ 2147483647 w 17064"/>
              <a:gd name="T105" fmla="*/ 2147483647 h 15705"/>
              <a:gd name="T106" fmla="*/ 2147483647 w 17064"/>
              <a:gd name="T107" fmla="*/ 2147483647 h 15705"/>
              <a:gd name="T108" fmla="*/ 2147483647 w 17064"/>
              <a:gd name="T109" fmla="*/ 2147483647 h 15705"/>
              <a:gd name="T110" fmla="*/ 2147483647 w 17064"/>
              <a:gd name="T111" fmla="*/ 2147483647 h 15705"/>
              <a:gd name="T112" fmla="*/ 2147483647 w 17064"/>
              <a:gd name="T113" fmla="*/ 2147483647 h 15705"/>
              <a:gd name="T114" fmla="*/ 2147483647 w 17064"/>
              <a:gd name="T115" fmla="*/ 2147483647 h 15705"/>
              <a:gd name="T116" fmla="*/ 2147483647 w 17064"/>
              <a:gd name="T117" fmla="*/ 2147483647 h 1570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064"/>
              <a:gd name="T178" fmla="*/ 0 h 15705"/>
              <a:gd name="T179" fmla="*/ 17064 w 17064"/>
              <a:gd name="T180" fmla="*/ 15705 h 1570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064" h="15705">
                <a:moveTo>
                  <a:pt x="3333" y="10586"/>
                </a:moveTo>
                <a:lnTo>
                  <a:pt x="3153" y="10555"/>
                </a:lnTo>
                <a:lnTo>
                  <a:pt x="2977" y="10518"/>
                </a:lnTo>
                <a:lnTo>
                  <a:pt x="2806" y="10476"/>
                </a:lnTo>
                <a:lnTo>
                  <a:pt x="2640" y="10429"/>
                </a:lnTo>
                <a:lnTo>
                  <a:pt x="2479" y="10376"/>
                </a:lnTo>
                <a:lnTo>
                  <a:pt x="2322" y="10318"/>
                </a:lnTo>
                <a:lnTo>
                  <a:pt x="2170" y="10255"/>
                </a:lnTo>
                <a:lnTo>
                  <a:pt x="2023" y="10186"/>
                </a:lnTo>
                <a:lnTo>
                  <a:pt x="1881" y="10110"/>
                </a:lnTo>
                <a:lnTo>
                  <a:pt x="1746" y="10030"/>
                </a:lnTo>
                <a:lnTo>
                  <a:pt x="1613" y="9945"/>
                </a:lnTo>
                <a:lnTo>
                  <a:pt x="1488" y="9853"/>
                </a:lnTo>
                <a:lnTo>
                  <a:pt x="1367" y="9756"/>
                </a:lnTo>
                <a:lnTo>
                  <a:pt x="1251" y="9653"/>
                </a:lnTo>
                <a:lnTo>
                  <a:pt x="1141" y="9544"/>
                </a:lnTo>
                <a:lnTo>
                  <a:pt x="1038" y="9429"/>
                </a:lnTo>
                <a:lnTo>
                  <a:pt x="939" y="9308"/>
                </a:lnTo>
                <a:lnTo>
                  <a:pt x="846" y="9182"/>
                </a:lnTo>
                <a:lnTo>
                  <a:pt x="758" y="9049"/>
                </a:lnTo>
                <a:lnTo>
                  <a:pt x="677" y="8911"/>
                </a:lnTo>
                <a:lnTo>
                  <a:pt x="602" y="8766"/>
                </a:lnTo>
                <a:lnTo>
                  <a:pt x="532" y="8616"/>
                </a:lnTo>
                <a:lnTo>
                  <a:pt x="468" y="8460"/>
                </a:lnTo>
                <a:lnTo>
                  <a:pt x="411" y="8296"/>
                </a:lnTo>
                <a:lnTo>
                  <a:pt x="359" y="8128"/>
                </a:lnTo>
                <a:lnTo>
                  <a:pt x="314" y="7953"/>
                </a:lnTo>
                <a:lnTo>
                  <a:pt x="275" y="7771"/>
                </a:lnTo>
                <a:lnTo>
                  <a:pt x="243" y="7583"/>
                </a:lnTo>
                <a:lnTo>
                  <a:pt x="217" y="7390"/>
                </a:lnTo>
                <a:lnTo>
                  <a:pt x="197" y="7189"/>
                </a:lnTo>
                <a:lnTo>
                  <a:pt x="184" y="6982"/>
                </a:lnTo>
                <a:lnTo>
                  <a:pt x="178" y="6769"/>
                </a:lnTo>
                <a:lnTo>
                  <a:pt x="186" y="6364"/>
                </a:lnTo>
                <a:lnTo>
                  <a:pt x="220" y="5972"/>
                </a:lnTo>
                <a:lnTo>
                  <a:pt x="278" y="5593"/>
                </a:lnTo>
                <a:lnTo>
                  <a:pt x="361" y="5226"/>
                </a:lnTo>
                <a:lnTo>
                  <a:pt x="466" y="4874"/>
                </a:lnTo>
                <a:lnTo>
                  <a:pt x="594" y="4535"/>
                </a:lnTo>
                <a:lnTo>
                  <a:pt x="742" y="4209"/>
                </a:lnTo>
                <a:lnTo>
                  <a:pt x="909" y="3896"/>
                </a:lnTo>
                <a:lnTo>
                  <a:pt x="1096" y="3597"/>
                </a:lnTo>
                <a:lnTo>
                  <a:pt x="1299" y="3310"/>
                </a:lnTo>
                <a:lnTo>
                  <a:pt x="1519" y="3037"/>
                </a:lnTo>
                <a:lnTo>
                  <a:pt x="1754" y="2777"/>
                </a:lnTo>
                <a:lnTo>
                  <a:pt x="2003" y="2530"/>
                </a:lnTo>
                <a:lnTo>
                  <a:pt x="2265" y="2296"/>
                </a:lnTo>
                <a:lnTo>
                  <a:pt x="2540" y="2075"/>
                </a:lnTo>
                <a:lnTo>
                  <a:pt x="2824" y="1868"/>
                </a:lnTo>
                <a:lnTo>
                  <a:pt x="3118" y="1673"/>
                </a:lnTo>
                <a:lnTo>
                  <a:pt x="3421" y="1492"/>
                </a:lnTo>
                <a:lnTo>
                  <a:pt x="3732" y="1324"/>
                </a:lnTo>
                <a:lnTo>
                  <a:pt x="4050" y="1169"/>
                </a:lnTo>
                <a:lnTo>
                  <a:pt x="4372" y="1027"/>
                </a:lnTo>
                <a:lnTo>
                  <a:pt x="4700" y="898"/>
                </a:lnTo>
                <a:lnTo>
                  <a:pt x="5030" y="782"/>
                </a:lnTo>
                <a:lnTo>
                  <a:pt x="5362" y="679"/>
                </a:lnTo>
                <a:lnTo>
                  <a:pt x="5695" y="590"/>
                </a:lnTo>
                <a:lnTo>
                  <a:pt x="6028" y="514"/>
                </a:lnTo>
                <a:lnTo>
                  <a:pt x="6360" y="449"/>
                </a:lnTo>
                <a:lnTo>
                  <a:pt x="6689" y="399"/>
                </a:lnTo>
                <a:lnTo>
                  <a:pt x="7015" y="361"/>
                </a:lnTo>
                <a:lnTo>
                  <a:pt x="7338" y="337"/>
                </a:lnTo>
                <a:lnTo>
                  <a:pt x="7653" y="325"/>
                </a:lnTo>
                <a:lnTo>
                  <a:pt x="7963" y="326"/>
                </a:lnTo>
                <a:lnTo>
                  <a:pt x="8429" y="348"/>
                </a:lnTo>
                <a:lnTo>
                  <a:pt x="8889" y="387"/>
                </a:lnTo>
                <a:lnTo>
                  <a:pt x="9342" y="445"/>
                </a:lnTo>
                <a:lnTo>
                  <a:pt x="9788" y="520"/>
                </a:lnTo>
                <a:lnTo>
                  <a:pt x="10224" y="612"/>
                </a:lnTo>
                <a:lnTo>
                  <a:pt x="10652" y="721"/>
                </a:lnTo>
                <a:lnTo>
                  <a:pt x="11070" y="848"/>
                </a:lnTo>
                <a:lnTo>
                  <a:pt x="11479" y="991"/>
                </a:lnTo>
                <a:lnTo>
                  <a:pt x="11877" y="1150"/>
                </a:lnTo>
                <a:lnTo>
                  <a:pt x="12264" y="1325"/>
                </a:lnTo>
                <a:lnTo>
                  <a:pt x="12640" y="1517"/>
                </a:lnTo>
                <a:lnTo>
                  <a:pt x="13004" y="1723"/>
                </a:lnTo>
                <a:lnTo>
                  <a:pt x="13355" y="1944"/>
                </a:lnTo>
                <a:lnTo>
                  <a:pt x="13693" y="2181"/>
                </a:lnTo>
                <a:lnTo>
                  <a:pt x="14017" y="2432"/>
                </a:lnTo>
                <a:lnTo>
                  <a:pt x="14327" y="2697"/>
                </a:lnTo>
                <a:lnTo>
                  <a:pt x="14621" y="2977"/>
                </a:lnTo>
                <a:lnTo>
                  <a:pt x="14901" y="3269"/>
                </a:lnTo>
                <a:lnTo>
                  <a:pt x="15165" y="3576"/>
                </a:lnTo>
                <a:lnTo>
                  <a:pt x="15413" y="3896"/>
                </a:lnTo>
                <a:lnTo>
                  <a:pt x="15643" y="4229"/>
                </a:lnTo>
                <a:lnTo>
                  <a:pt x="15856" y="4574"/>
                </a:lnTo>
                <a:lnTo>
                  <a:pt x="16051" y="4932"/>
                </a:lnTo>
                <a:lnTo>
                  <a:pt x="16227" y="5302"/>
                </a:lnTo>
                <a:lnTo>
                  <a:pt x="16385" y="5683"/>
                </a:lnTo>
                <a:lnTo>
                  <a:pt x="16522" y="6076"/>
                </a:lnTo>
                <a:lnTo>
                  <a:pt x="16640" y="6480"/>
                </a:lnTo>
                <a:lnTo>
                  <a:pt x="16737" y="6896"/>
                </a:lnTo>
                <a:lnTo>
                  <a:pt x="16812" y="7322"/>
                </a:lnTo>
                <a:lnTo>
                  <a:pt x="16866" y="7758"/>
                </a:lnTo>
                <a:lnTo>
                  <a:pt x="16897" y="8204"/>
                </a:lnTo>
                <a:lnTo>
                  <a:pt x="16906" y="8661"/>
                </a:lnTo>
                <a:lnTo>
                  <a:pt x="16866" y="9239"/>
                </a:lnTo>
                <a:lnTo>
                  <a:pt x="16759" y="9795"/>
                </a:lnTo>
                <a:lnTo>
                  <a:pt x="16589" y="10328"/>
                </a:lnTo>
                <a:lnTo>
                  <a:pt x="16359" y="10837"/>
                </a:lnTo>
                <a:lnTo>
                  <a:pt x="16074" y="11322"/>
                </a:lnTo>
                <a:lnTo>
                  <a:pt x="15736" y="11783"/>
                </a:lnTo>
                <a:lnTo>
                  <a:pt x="15350" y="12218"/>
                </a:lnTo>
                <a:lnTo>
                  <a:pt x="14920" y="12628"/>
                </a:lnTo>
                <a:lnTo>
                  <a:pt x="14449" y="13013"/>
                </a:lnTo>
                <a:lnTo>
                  <a:pt x="13941" y="13370"/>
                </a:lnTo>
                <a:lnTo>
                  <a:pt x="13400" y="13701"/>
                </a:lnTo>
                <a:lnTo>
                  <a:pt x="12832" y="14006"/>
                </a:lnTo>
                <a:lnTo>
                  <a:pt x="12238" y="14281"/>
                </a:lnTo>
                <a:lnTo>
                  <a:pt x="11621" y="14529"/>
                </a:lnTo>
                <a:lnTo>
                  <a:pt x="10988" y="14749"/>
                </a:lnTo>
                <a:lnTo>
                  <a:pt x="10342" y="14939"/>
                </a:lnTo>
                <a:lnTo>
                  <a:pt x="9685" y="15099"/>
                </a:lnTo>
                <a:lnTo>
                  <a:pt x="9023" y="15228"/>
                </a:lnTo>
                <a:lnTo>
                  <a:pt x="8359" y="15328"/>
                </a:lnTo>
                <a:lnTo>
                  <a:pt x="7697" y="15397"/>
                </a:lnTo>
                <a:lnTo>
                  <a:pt x="7041" y="15435"/>
                </a:lnTo>
                <a:lnTo>
                  <a:pt x="6395" y="15440"/>
                </a:lnTo>
                <a:lnTo>
                  <a:pt x="5760" y="15413"/>
                </a:lnTo>
                <a:lnTo>
                  <a:pt x="5144" y="15353"/>
                </a:lnTo>
                <a:lnTo>
                  <a:pt x="4549" y="15260"/>
                </a:lnTo>
                <a:lnTo>
                  <a:pt x="3979" y="15133"/>
                </a:lnTo>
                <a:lnTo>
                  <a:pt x="3437" y="14972"/>
                </a:lnTo>
                <a:lnTo>
                  <a:pt x="2928" y="14775"/>
                </a:lnTo>
                <a:lnTo>
                  <a:pt x="2455" y="14544"/>
                </a:lnTo>
                <a:lnTo>
                  <a:pt x="2023" y="14278"/>
                </a:lnTo>
                <a:lnTo>
                  <a:pt x="1636" y="13974"/>
                </a:lnTo>
                <a:lnTo>
                  <a:pt x="1296" y="13636"/>
                </a:lnTo>
                <a:lnTo>
                  <a:pt x="1473" y="13833"/>
                </a:lnTo>
                <a:lnTo>
                  <a:pt x="1659" y="14021"/>
                </a:lnTo>
                <a:lnTo>
                  <a:pt x="1850" y="14198"/>
                </a:lnTo>
                <a:lnTo>
                  <a:pt x="2048" y="14364"/>
                </a:lnTo>
                <a:lnTo>
                  <a:pt x="2252" y="14521"/>
                </a:lnTo>
                <a:lnTo>
                  <a:pt x="2462" y="14668"/>
                </a:lnTo>
                <a:lnTo>
                  <a:pt x="2680" y="14803"/>
                </a:lnTo>
                <a:lnTo>
                  <a:pt x="2903" y="14930"/>
                </a:lnTo>
                <a:lnTo>
                  <a:pt x="3134" y="15046"/>
                </a:lnTo>
                <a:lnTo>
                  <a:pt x="3370" y="15153"/>
                </a:lnTo>
                <a:lnTo>
                  <a:pt x="3612" y="15250"/>
                </a:lnTo>
                <a:lnTo>
                  <a:pt x="3862" y="15337"/>
                </a:lnTo>
                <a:lnTo>
                  <a:pt x="4118" y="15415"/>
                </a:lnTo>
                <a:lnTo>
                  <a:pt x="4380" y="15484"/>
                </a:lnTo>
                <a:lnTo>
                  <a:pt x="4649" y="15543"/>
                </a:lnTo>
                <a:lnTo>
                  <a:pt x="4923" y="15592"/>
                </a:lnTo>
                <a:lnTo>
                  <a:pt x="5204" y="15633"/>
                </a:lnTo>
                <a:lnTo>
                  <a:pt x="5492" y="15664"/>
                </a:lnTo>
                <a:lnTo>
                  <a:pt x="5785" y="15686"/>
                </a:lnTo>
                <a:lnTo>
                  <a:pt x="6085" y="15701"/>
                </a:lnTo>
                <a:lnTo>
                  <a:pt x="6390" y="15705"/>
                </a:lnTo>
                <a:lnTo>
                  <a:pt x="6702" y="15701"/>
                </a:lnTo>
                <a:lnTo>
                  <a:pt x="7021" y="15687"/>
                </a:lnTo>
                <a:lnTo>
                  <a:pt x="7345" y="15666"/>
                </a:lnTo>
                <a:lnTo>
                  <a:pt x="7676" y="15636"/>
                </a:lnTo>
                <a:lnTo>
                  <a:pt x="8013" y="15598"/>
                </a:lnTo>
                <a:lnTo>
                  <a:pt x="8355" y="15552"/>
                </a:lnTo>
                <a:lnTo>
                  <a:pt x="8704" y="15496"/>
                </a:lnTo>
                <a:lnTo>
                  <a:pt x="9059" y="15434"/>
                </a:lnTo>
                <a:lnTo>
                  <a:pt x="9419" y="15363"/>
                </a:lnTo>
                <a:lnTo>
                  <a:pt x="9786" y="15283"/>
                </a:lnTo>
                <a:lnTo>
                  <a:pt x="10159" y="15196"/>
                </a:lnTo>
                <a:lnTo>
                  <a:pt x="10577" y="15090"/>
                </a:lnTo>
                <a:lnTo>
                  <a:pt x="10984" y="14976"/>
                </a:lnTo>
                <a:lnTo>
                  <a:pt x="11377" y="14855"/>
                </a:lnTo>
                <a:lnTo>
                  <a:pt x="11757" y="14726"/>
                </a:lnTo>
                <a:lnTo>
                  <a:pt x="12124" y="14592"/>
                </a:lnTo>
                <a:lnTo>
                  <a:pt x="12480" y="14450"/>
                </a:lnTo>
                <a:lnTo>
                  <a:pt x="12821" y="14301"/>
                </a:lnTo>
                <a:lnTo>
                  <a:pt x="13149" y="14146"/>
                </a:lnTo>
                <a:lnTo>
                  <a:pt x="13466" y="13983"/>
                </a:lnTo>
                <a:lnTo>
                  <a:pt x="13768" y="13815"/>
                </a:lnTo>
                <a:lnTo>
                  <a:pt x="14058" y="13640"/>
                </a:lnTo>
                <a:lnTo>
                  <a:pt x="14334" y="13459"/>
                </a:lnTo>
                <a:lnTo>
                  <a:pt x="14599" y="13271"/>
                </a:lnTo>
                <a:lnTo>
                  <a:pt x="14849" y="13077"/>
                </a:lnTo>
                <a:lnTo>
                  <a:pt x="15086" y="12878"/>
                </a:lnTo>
                <a:lnTo>
                  <a:pt x="15310" y="12673"/>
                </a:lnTo>
                <a:lnTo>
                  <a:pt x="15521" y="12461"/>
                </a:lnTo>
                <a:lnTo>
                  <a:pt x="15718" y="12244"/>
                </a:lnTo>
                <a:lnTo>
                  <a:pt x="15902" y="12022"/>
                </a:lnTo>
                <a:lnTo>
                  <a:pt x="16073" y="11793"/>
                </a:lnTo>
                <a:lnTo>
                  <a:pt x="16229" y="11560"/>
                </a:lnTo>
                <a:lnTo>
                  <a:pt x="16374" y="11321"/>
                </a:lnTo>
                <a:lnTo>
                  <a:pt x="16504" y="11077"/>
                </a:lnTo>
                <a:lnTo>
                  <a:pt x="16620" y="10828"/>
                </a:lnTo>
                <a:lnTo>
                  <a:pt x="16723" y="10573"/>
                </a:lnTo>
                <a:lnTo>
                  <a:pt x="16813" y="10313"/>
                </a:lnTo>
                <a:lnTo>
                  <a:pt x="16889" y="10050"/>
                </a:lnTo>
                <a:lnTo>
                  <a:pt x="16952" y="9781"/>
                </a:lnTo>
                <a:lnTo>
                  <a:pt x="17000" y="9508"/>
                </a:lnTo>
                <a:lnTo>
                  <a:pt x="17035" y="9229"/>
                </a:lnTo>
                <a:lnTo>
                  <a:pt x="17057" y="8947"/>
                </a:lnTo>
                <a:lnTo>
                  <a:pt x="17064" y="8661"/>
                </a:lnTo>
                <a:lnTo>
                  <a:pt x="17052" y="8204"/>
                </a:lnTo>
                <a:lnTo>
                  <a:pt x="17016" y="7757"/>
                </a:lnTo>
                <a:lnTo>
                  <a:pt x="16956" y="7318"/>
                </a:lnTo>
                <a:lnTo>
                  <a:pt x="16872" y="6889"/>
                </a:lnTo>
                <a:lnTo>
                  <a:pt x="16766" y="6469"/>
                </a:lnTo>
                <a:lnTo>
                  <a:pt x="16638" y="6059"/>
                </a:lnTo>
                <a:lnTo>
                  <a:pt x="16489" y="5660"/>
                </a:lnTo>
                <a:lnTo>
                  <a:pt x="16319" y="5271"/>
                </a:lnTo>
                <a:lnTo>
                  <a:pt x="16130" y="4893"/>
                </a:lnTo>
                <a:lnTo>
                  <a:pt x="15922" y="4527"/>
                </a:lnTo>
                <a:lnTo>
                  <a:pt x="15695" y="4172"/>
                </a:lnTo>
                <a:lnTo>
                  <a:pt x="15451" y="3829"/>
                </a:lnTo>
                <a:lnTo>
                  <a:pt x="15190" y="3498"/>
                </a:lnTo>
                <a:lnTo>
                  <a:pt x="14913" y="3180"/>
                </a:lnTo>
                <a:lnTo>
                  <a:pt x="14620" y="2876"/>
                </a:lnTo>
                <a:lnTo>
                  <a:pt x="14313" y="2584"/>
                </a:lnTo>
                <a:lnTo>
                  <a:pt x="13991" y="2306"/>
                </a:lnTo>
                <a:lnTo>
                  <a:pt x="13657" y="2043"/>
                </a:lnTo>
                <a:lnTo>
                  <a:pt x="13309" y="1793"/>
                </a:lnTo>
                <a:lnTo>
                  <a:pt x="12950" y="1559"/>
                </a:lnTo>
                <a:lnTo>
                  <a:pt x="12580" y="1339"/>
                </a:lnTo>
                <a:lnTo>
                  <a:pt x="12198" y="1134"/>
                </a:lnTo>
                <a:lnTo>
                  <a:pt x="11807" y="946"/>
                </a:lnTo>
                <a:lnTo>
                  <a:pt x="11407" y="773"/>
                </a:lnTo>
                <a:lnTo>
                  <a:pt x="10998" y="617"/>
                </a:lnTo>
                <a:lnTo>
                  <a:pt x="10583" y="477"/>
                </a:lnTo>
                <a:lnTo>
                  <a:pt x="10160" y="355"/>
                </a:lnTo>
                <a:lnTo>
                  <a:pt x="9730" y="249"/>
                </a:lnTo>
                <a:lnTo>
                  <a:pt x="9294" y="161"/>
                </a:lnTo>
                <a:lnTo>
                  <a:pt x="8855" y="93"/>
                </a:lnTo>
                <a:lnTo>
                  <a:pt x="8410" y="41"/>
                </a:lnTo>
                <a:lnTo>
                  <a:pt x="7963" y="9"/>
                </a:lnTo>
                <a:lnTo>
                  <a:pt x="7654" y="0"/>
                </a:lnTo>
                <a:lnTo>
                  <a:pt x="7338" y="8"/>
                </a:lnTo>
                <a:lnTo>
                  <a:pt x="7014" y="29"/>
                </a:lnTo>
                <a:lnTo>
                  <a:pt x="6687" y="66"/>
                </a:lnTo>
                <a:lnTo>
                  <a:pt x="6355" y="117"/>
                </a:lnTo>
                <a:lnTo>
                  <a:pt x="6019" y="183"/>
                </a:lnTo>
                <a:lnTo>
                  <a:pt x="5683" y="263"/>
                </a:lnTo>
                <a:lnTo>
                  <a:pt x="5345" y="357"/>
                </a:lnTo>
                <a:lnTo>
                  <a:pt x="5009" y="466"/>
                </a:lnTo>
                <a:lnTo>
                  <a:pt x="4673" y="589"/>
                </a:lnTo>
                <a:lnTo>
                  <a:pt x="4340" y="727"/>
                </a:lnTo>
                <a:lnTo>
                  <a:pt x="4011" y="878"/>
                </a:lnTo>
                <a:lnTo>
                  <a:pt x="3688" y="1042"/>
                </a:lnTo>
                <a:lnTo>
                  <a:pt x="3370" y="1221"/>
                </a:lnTo>
                <a:lnTo>
                  <a:pt x="3059" y="1414"/>
                </a:lnTo>
                <a:lnTo>
                  <a:pt x="2757" y="1621"/>
                </a:lnTo>
                <a:lnTo>
                  <a:pt x="2465" y="1840"/>
                </a:lnTo>
                <a:lnTo>
                  <a:pt x="2184" y="2074"/>
                </a:lnTo>
                <a:lnTo>
                  <a:pt x="1914" y="2321"/>
                </a:lnTo>
                <a:lnTo>
                  <a:pt x="1657" y="2581"/>
                </a:lnTo>
                <a:lnTo>
                  <a:pt x="1415" y="2854"/>
                </a:lnTo>
                <a:lnTo>
                  <a:pt x="1187" y="3139"/>
                </a:lnTo>
                <a:lnTo>
                  <a:pt x="976" y="3439"/>
                </a:lnTo>
                <a:lnTo>
                  <a:pt x="782" y="3751"/>
                </a:lnTo>
                <a:lnTo>
                  <a:pt x="607" y="4077"/>
                </a:lnTo>
                <a:lnTo>
                  <a:pt x="452" y="4414"/>
                </a:lnTo>
                <a:lnTo>
                  <a:pt x="317" y="4764"/>
                </a:lnTo>
                <a:lnTo>
                  <a:pt x="205" y="5128"/>
                </a:lnTo>
                <a:lnTo>
                  <a:pt x="116" y="5503"/>
                </a:lnTo>
                <a:lnTo>
                  <a:pt x="52" y="5891"/>
                </a:lnTo>
                <a:lnTo>
                  <a:pt x="12" y="6290"/>
                </a:lnTo>
                <a:lnTo>
                  <a:pt x="0" y="6703"/>
                </a:lnTo>
                <a:lnTo>
                  <a:pt x="3" y="6889"/>
                </a:lnTo>
                <a:lnTo>
                  <a:pt x="12" y="7072"/>
                </a:lnTo>
                <a:lnTo>
                  <a:pt x="25" y="7252"/>
                </a:lnTo>
                <a:lnTo>
                  <a:pt x="45" y="7429"/>
                </a:lnTo>
                <a:lnTo>
                  <a:pt x="70" y="7602"/>
                </a:lnTo>
                <a:lnTo>
                  <a:pt x="101" y="7773"/>
                </a:lnTo>
                <a:lnTo>
                  <a:pt x="136" y="7940"/>
                </a:lnTo>
                <a:lnTo>
                  <a:pt x="178" y="8103"/>
                </a:lnTo>
                <a:lnTo>
                  <a:pt x="225" y="8262"/>
                </a:lnTo>
                <a:lnTo>
                  <a:pt x="277" y="8417"/>
                </a:lnTo>
                <a:lnTo>
                  <a:pt x="334" y="8570"/>
                </a:lnTo>
                <a:lnTo>
                  <a:pt x="397" y="8717"/>
                </a:lnTo>
                <a:lnTo>
                  <a:pt x="466" y="8861"/>
                </a:lnTo>
                <a:lnTo>
                  <a:pt x="539" y="9001"/>
                </a:lnTo>
                <a:lnTo>
                  <a:pt x="618" y="9135"/>
                </a:lnTo>
                <a:lnTo>
                  <a:pt x="703" y="9266"/>
                </a:lnTo>
                <a:lnTo>
                  <a:pt x="793" y="9392"/>
                </a:lnTo>
                <a:lnTo>
                  <a:pt x="887" y="9514"/>
                </a:lnTo>
                <a:lnTo>
                  <a:pt x="988" y="9630"/>
                </a:lnTo>
                <a:lnTo>
                  <a:pt x="1094" y="9743"/>
                </a:lnTo>
                <a:lnTo>
                  <a:pt x="1205" y="9849"/>
                </a:lnTo>
                <a:lnTo>
                  <a:pt x="1320" y="9950"/>
                </a:lnTo>
                <a:lnTo>
                  <a:pt x="1442" y="10047"/>
                </a:lnTo>
                <a:lnTo>
                  <a:pt x="1569" y="10139"/>
                </a:lnTo>
                <a:lnTo>
                  <a:pt x="1701" y="10225"/>
                </a:lnTo>
                <a:lnTo>
                  <a:pt x="1838" y="10306"/>
                </a:lnTo>
                <a:lnTo>
                  <a:pt x="1981" y="10380"/>
                </a:lnTo>
                <a:lnTo>
                  <a:pt x="2129" y="10449"/>
                </a:lnTo>
                <a:lnTo>
                  <a:pt x="2281" y="10513"/>
                </a:lnTo>
                <a:lnTo>
                  <a:pt x="2440" y="10570"/>
                </a:lnTo>
                <a:lnTo>
                  <a:pt x="2603" y="10622"/>
                </a:lnTo>
                <a:lnTo>
                  <a:pt x="2772" y="10668"/>
                </a:lnTo>
                <a:lnTo>
                  <a:pt x="2823" y="10680"/>
                </a:lnTo>
                <a:lnTo>
                  <a:pt x="2876" y="10692"/>
                </a:lnTo>
                <a:lnTo>
                  <a:pt x="2928" y="10703"/>
                </a:lnTo>
                <a:lnTo>
                  <a:pt x="2983" y="10714"/>
                </a:lnTo>
                <a:lnTo>
                  <a:pt x="3036" y="10724"/>
                </a:lnTo>
                <a:lnTo>
                  <a:pt x="3090" y="10733"/>
                </a:lnTo>
                <a:lnTo>
                  <a:pt x="3145" y="10742"/>
                </a:lnTo>
                <a:lnTo>
                  <a:pt x="3200" y="10751"/>
                </a:lnTo>
                <a:lnTo>
                  <a:pt x="3333" y="10586"/>
                </a:lnTo>
                <a:close/>
              </a:path>
            </a:pathLst>
          </a:custGeom>
          <a:solidFill>
            <a:srgbClr val="FF0000"/>
          </a:solidFill>
          <a:ln w="3175" cmpd="sng">
            <a:solidFill>
              <a:srgbClr val="FF0000"/>
            </a:solidFill>
            <a:round/>
            <a:headEnd/>
            <a:tailEnd/>
          </a:ln>
        </p:spPr>
        <p:txBody>
          <a:bodyPr lIns="91429" tIns="45715" rIns="91429" bIns="45715"/>
          <a:lstStyle/>
          <a:p>
            <a:endParaRPr lang="en-GB" dirty="0"/>
          </a:p>
        </p:txBody>
      </p:sp>
      <p:sp>
        <p:nvSpPr>
          <p:cNvPr id="17" name="Google Shape;434;p24">
            <a:extLst>
              <a:ext uri="{FF2B5EF4-FFF2-40B4-BE49-F238E27FC236}">
                <a16:creationId xmlns:a16="http://schemas.microsoft.com/office/drawing/2014/main" id="{96EA581C-3CCB-7040-8C70-A0EB491470C3}"/>
              </a:ext>
            </a:extLst>
          </p:cNvPr>
          <p:cNvSpPr txBox="1"/>
          <p:nvPr/>
        </p:nvSpPr>
        <p:spPr>
          <a:xfrm>
            <a:off x="0" y="4612697"/>
            <a:ext cx="6705925" cy="35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000"/>
            </a:pPr>
            <a:r>
              <a:rPr lang="en-US" sz="10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Note: 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Wingdings" pitchFamily="2" charset="2"/>
              </a:rPr>
              <a:t>(1)</a:t>
            </a:r>
            <a:r>
              <a:rPr lang="en-US" sz="1000" b="1" i="0" u="none" strike="noStrike" cap="none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 Average revenue comprises </a:t>
            </a:r>
            <a:r>
              <a:rPr lang="en-US" sz="1000" b="1" dirty="0">
                <a:solidFill>
                  <a:srgbClr val="B7B7B7"/>
                </a:solidFill>
                <a:latin typeface="Avenir"/>
                <a:ea typeface="Avenir"/>
                <a:cs typeface="Avenir"/>
                <a:sym typeface="Avenir"/>
              </a:rPr>
              <a:t>installation fee, on-going fee, and license fee</a:t>
            </a:r>
            <a:endParaRPr baseline="30000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2D81AC8-2E9E-334B-8F0F-9B0EDF14AE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928DF-ED79-D740-81C0-8051C9B15EA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9752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140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134;p18">
            <a:extLst>
              <a:ext uri="{FF2B5EF4-FFF2-40B4-BE49-F238E27FC236}">
                <a16:creationId xmlns:a16="http://schemas.microsoft.com/office/drawing/2014/main" id="{0D6F07C8-E45F-42C7-AEF6-DD4F95392F5B}"/>
              </a:ext>
            </a:extLst>
          </p:cNvPr>
          <p:cNvSpPr txBox="1"/>
          <p:nvPr/>
        </p:nvSpPr>
        <p:spPr>
          <a:xfrm>
            <a:off x="431474" y="293950"/>
            <a:ext cx="851575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1" dirty="0">
                <a:latin typeface="Avenir"/>
                <a:ea typeface="Avenir"/>
                <a:cs typeface="Avenir"/>
                <a:sym typeface="Avenir"/>
              </a:rPr>
              <a:t>Financial Model Snapshot (1/2)</a:t>
            </a:r>
            <a:endParaRPr sz="30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" name="Google Shape;534;p26">
            <a:extLst>
              <a:ext uri="{FF2B5EF4-FFF2-40B4-BE49-F238E27FC236}">
                <a16:creationId xmlns:a16="http://schemas.microsoft.com/office/drawing/2014/main" id="{CA97A578-F552-45D3-BDA4-5B0D245F1A50}"/>
              </a:ext>
            </a:extLst>
          </p:cNvPr>
          <p:cNvSpPr txBox="1">
            <a:spLocks/>
          </p:cNvSpPr>
          <p:nvPr/>
        </p:nvSpPr>
        <p:spPr>
          <a:xfrm>
            <a:off x="431474" y="895350"/>
            <a:ext cx="4036354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Partnership model assumptions</a:t>
            </a: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5FF62CAF-EAF0-D54B-99E3-D72BD5491DD3}"/>
              </a:ext>
            </a:extLst>
          </p:cNvPr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2D81AC8-2E9E-334B-8F0F-9B0EDF14AE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928DF-ED79-D740-81C0-8051C9B15EA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6FECAE-3BCC-45B6-AF08-84C2D7FE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4" y="1340556"/>
            <a:ext cx="8281052" cy="33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ubTitle" idx="4294967295"/>
          </p:nvPr>
        </p:nvSpPr>
        <p:spPr>
          <a:xfrm>
            <a:off x="390294" y="1129878"/>
            <a:ext cx="8474927" cy="333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Wind, solar, geothermal: known and developed renewable energy sources.</a:t>
            </a:r>
            <a:r>
              <a:rPr lang="en-US" dirty="0">
                <a:ea typeface="Avenir"/>
              </a:rPr>
              <a:t>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But untapped energy exists in the air around us: </a:t>
            </a:r>
            <a:r>
              <a:rPr lang="en-US" sz="18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Humidity Power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800" b="1" i="0" u="none" strike="noStrike" cap="none" dirty="0" err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harvests the dormant potential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8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energy </a:t>
            </a:r>
            <a:r>
              <a:rPr lang="en-US" sz="1800" b="1" i="0" u="none" strike="noStrike" cap="none" dirty="0">
                <a:solidFill>
                  <a:schemeClr val="bg1"/>
                </a:solidFill>
                <a:latin typeface="Avenir"/>
                <a:ea typeface="Avenir"/>
                <a:cs typeface="Avenir"/>
                <a:sym typeface="Avenir"/>
              </a:rPr>
              <a:t>in </a:t>
            </a:r>
            <a:r>
              <a:rPr lang="en-US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daily humidity fluctuations. </a:t>
            </a:r>
            <a:endParaRPr sz="18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This energy can heat and cool buildings, </a:t>
            </a:r>
            <a:r>
              <a:rPr lang="en-US" sz="18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reducing energy usage for heating and cooling by more than 50%.  </a:t>
            </a:r>
            <a:endParaRPr sz="1800" b="1" i="0" u="none" strike="noStrike" cap="none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779" y="4307610"/>
            <a:ext cx="951504" cy="695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 idx="4294967295"/>
          </p:nvPr>
        </p:nvSpPr>
        <p:spPr>
          <a:xfrm>
            <a:off x="431475" y="366925"/>
            <a:ext cx="4140600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2" name="Google Shape;134;p18">
            <a:extLst>
              <a:ext uri="{FF2B5EF4-FFF2-40B4-BE49-F238E27FC236}">
                <a16:creationId xmlns:a16="http://schemas.microsoft.com/office/drawing/2014/main" id="{0D6F07C8-E45F-42C7-AEF6-DD4F95392F5B}"/>
              </a:ext>
            </a:extLst>
          </p:cNvPr>
          <p:cNvSpPr txBox="1"/>
          <p:nvPr/>
        </p:nvSpPr>
        <p:spPr>
          <a:xfrm>
            <a:off x="431474" y="293950"/>
            <a:ext cx="851575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1" dirty="0">
                <a:latin typeface="Avenir"/>
                <a:ea typeface="Avenir"/>
                <a:cs typeface="Avenir"/>
                <a:sym typeface="Avenir"/>
              </a:rPr>
              <a:t>Financial Model Snapshot (2/2)</a:t>
            </a:r>
            <a:endParaRPr sz="3000" b="1" dirty="0">
              <a:solidFill>
                <a:srgbClr val="0000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" name="Google Shape;534;p26">
            <a:extLst>
              <a:ext uri="{FF2B5EF4-FFF2-40B4-BE49-F238E27FC236}">
                <a16:creationId xmlns:a16="http://schemas.microsoft.com/office/drawing/2014/main" id="{CA97A578-F552-45D3-BDA4-5B0D245F1A50}"/>
              </a:ext>
            </a:extLst>
          </p:cNvPr>
          <p:cNvSpPr txBox="1">
            <a:spLocks/>
          </p:cNvSpPr>
          <p:nvPr/>
        </p:nvSpPr>
        <p:spPr>
          <a:xfrm>
            <a:off x="431474" y="895350"/>
            <a:ext cx="4036354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Arial"/>
              <a:buNone/>
            </a:pP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Income statement highlights</a:t>
            </a:r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5FF62CAF-EAF0-D54B-99E3-D72BD5491DD3}"/>
              </a:ext>
            </a:extLst>
          </p:cNvPr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2D81AC8-2E9E-334B-8F0F-9B0EDF14AE5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928DF-ED79-D740-81C0-8051C9B15EA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55F679A-109E-4375-A741-35D91482C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4" y="1340557"/>
            <a:ext cx="8281052" cy="33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5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7"/>
          <p:cNvSpPr/>
          <p:nvPr/>
        </p:nvSpPr>
        <p:spPr>
          <a:xfrm>
            <a:off x="4086766" y="0"/>
            <a:ext cx="5104449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7"/>
          <p:cNvSpPr txBox="1">
            <a:spLocks noGrp="1"/>
          </p:cNvSpPr>
          <p:nvPr>
            <p:ph type="title"/>
          </p:nvPr>
        </p:nvSpPr>
        <p:spPr>
          <a:xfrm>
            <a:off x="431474" y="247650"/>
            <a:ext cx="7349977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3000" b="1" dirty="0">
                <a:latin typeface="Avenir"/>
                <a:ea typeface="Avenir"/>
                <a:cs typeface="Avenir"/>
                <a:sym typeface="Avenir"/>
              </a:rPr>
              <a:t>Our Backers &amp; Partners:</a:t>
            </a:r>
            <a:endParaRPr sz="30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2" name="Google Shape;502;p27"/>
          <p:cNvSpPr txBox="1">
            <a:spLocks noGrp="1"/>
          </p:cNvSpPr>
          <p:nvPr>
            <p:ph type="body" idx="2"/>
          </p:nvPr>
        </p:nvSpPr>
        <p:spPr>
          <a:xfrm>
            <a:off x="450866" y="3971511"/>
            <a:ext cx="2472375" cy="54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$100,000</a:t>
            </a:r>
            <a:r>
              <a:rPr lang="en-US" sz="2000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2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Own funds Contributed </a:t>
            </a:r>
            <a:endParaRPr dirty="0"/>
          </a:p>
        </p:txBody>
      </p:sp>
      <p:sp>
        <p:nvSpPr>
          <p:cNvPr id="503" name="Google Shape;503;p27"/>
          <p:cNvSpPr/>
          <p:nvPr/>
        </p:nvSpPr>
        <p:spPr>
          <a:xfrm rot="5400000">
            <a:off x="5782783" y="-995115"/>
            <a:ext cx="256787" cy="5040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27"/>
          <p:cNvSpPr txBox="1"/>
          <p:nvPr/>
        </p:nvSpPr>
        <p:spPr>
          <a:xfrm>
            <a:off x="564086" y="1000125"/>
            <a:ext cx="2259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Previous Funding </a:t>
            </a: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&amp; Assets</a:t>
            </a:r>
            <a:endParaRPr sz="1200" b="1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5" name="Google Shape;505;p27"/>
          <p:cNvSpPr/>
          <p:nvPr/>
        </p:nvSpPr>
        <p:spPr>
          <a:xfrm rot="5400000">
            <a:off x="1565193" y="264885"/>
            <a:ext cx="256787" cy="2520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7"/>
          <p:cNvSpPr txBox="1"/>
          <p:nvPr/>
        </p:nvSpPr>
        <p:spPr>
          <a:xfrm>
            <a:off x="3418885" y="1000125"/>
            <a:ext cx="5040001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Industry Partners</a:t>
            </a:r>
            <a:endParaRPr sz="1200" b="1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07" name="Google Shape;507;p27"/>
          <p:cNvSpPr txBox="1"/>
          <p:nvPr/>
        </p:nvSpPr>
        <p:spPr>
          <a:xfrm>
            <a:off x="450866" y="2770274"/>
            <a:ext cx="2472375" cy="113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$</a:t>
            </a:r>
            <a:r>
              <a:rPr lang="en-US" sz="20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16</a:t>
            </a: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0,000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Israeli Ministry of Infrastructure (Grant)</a:t>
            </a:r>
            <a:endParaRPr dirty="0"/>
          </a:p>
        </p:txBody>
      </p:sp>
      <p:pic>
        <p:nvPicPr>
          <p:cNvPr id="508" name="Google Shape;508;p27"/>
          <p:cNvPicPr preferRelativeResize="0"/>
          <p:nvPr/>
        </p:nvPicPr>
        <p:blipFill rotWithShape="1">
          <a:blip r:embed="rId3">
            <a:alphaModFix/>
          </a:blip>
          <a:srcRect t="40046" b="38954"/>
          <a:stretch/>
        </p:blipFill>
        <p:spPr>
          <a:xfrm>
            <a:off x="3866049" y="2775393"/>
            <a:ext cx="1399129" cy="29381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7"/>
          <p:cNvSpPr txBox="1"/>
          <p:nvPr/>
        </p:nvSpPr>
        <p:spPr>
          <a:xfrm>
            <a:off x="3429565" y="3019956"/>
            <a:ext cx="2246854" cy="56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Signed LOI</a:t>
            </a: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with </a:t>
            </a: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Alumeshet</a:t>
            </a: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(top Israeli construction firm)</a:t>
            </a:r>
            <a:endParaRPr/>
          </a:p>
        </p:txBody>
      </p:sp>
      <p:sp>
        <p:nvSpPr>
          <p:cNvPr id="510" name="Google Shape;510;p27"/>
          <p:cNvSpPr txBox="1"/>
          <p:nvPr/>
        </p:nvSpPr>
        <p:spPr>
          <a:xfrm>
            <a:off x="3285791" y="4191728"/>
            <a:ext cx="253440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Signed LOI</a:t>
            </a: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with </a:t>
            </a: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AUS                  </a:t>
            </a: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(Israeli sustainable architects)</a:t>
            </a:r>
            <a:endParaRPr dirty="0"/>
          </a:p>
        </p:txBody>
      </p:sp>
      <p:pic>
        <p:nvPicPr>
          <p:cNvPr id="511" name="Google Shape;51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0055" y="3857524"/>
            <a:ext cx="813633" cy="287648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7"/>
          <p:cNvSpPr txBox="1"/>
          <p:nvPr/>
        </p:nvSpPr>
        <p:spPr>
          <a:xfrm>
            <a:off x="5848253" y="1960983"/>
            <a:ext cx="299056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Ongoing talks with </a:t>
            </a: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Abraham Hostels </a:t>
            </a: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(top Israeli hotel chain)</a:t>
            </a:r>
            <a:endParaRPr dirty="0"/>
          </a:p>
        </p:txBody>
      </p:sp>
      <p:pic>
        <p:nvPicPr>
          <p:cNvPr id="515" name="Google Shape;51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5952" y="3727950"/>
            <a:ext cx="523937" cy="52393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7"/>
          <p:cNvSpPr txBox="1"/>
          <p:nvPr/>
        </p:nvSpPr>
        <p:spPr>
          <a:xfrm>
            <a:off x="6177116" y="4191728"/>
            <a:ext cx="253440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Signed LOI</a:t>
            </a: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with </a:t>
            </a:r>
            <a:r>
              <a:rPr lang="en-US" sz="1200" b="1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Keren Energy</a:t>
            </a:r>
            <a:r>
              <a:rPr lang="en-US" sz="12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, (global energy efficiency firm)</a:t>
            </a:r>
            <a:endParaRPr/>
          </a:p>
        </p:txBody>
      </p:sp>
      <p:grpSp>
        <p:nvGrpSpPr>
          <p:cNvPr id="517" name="Google Shape;517;p27"/>
          <p:cNvGrpSpPr/>
          <p:nvPr/>
        </p:nvGrpSpPr>
        <p:grpSpPr>
          <a:xfrm>
            <a:off x="3429565" y="1750061"/>
            <a:ext cx="2246854" cy="863759"/>
            <a:chOff x="3591972" y="2963298"/>
            <a:chExt cx="2246854" cy="863759"/>
          </a:xfrm>
        </p:grpSpPr>
        <p:pic>
          <p:nvPicPr>
            <p:cNvPr id="518" name="Google Shape;518;p2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225360" y="2963298"/>
              <a:ext cx="1047862" cy="2993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9" name="Google Shape;519;p27"/>
            <p:cNvSpPr txBox="1"/>
            <p:nvPr/>
          </p:nvSpPr>
          <p:spPr>
            <a:xfrm>
              <a:off x="3591972" y="3262983"/>
              <a:ext cx="2246854" cy="5640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200" i="0" u="none" strike="noStrike" cap="none" dirty="0">
                  <a:solidFill>
                    <a:srgbClr val="666666"/>
                  </a:solidFill>
                  <a:latin typeface="Avenir"/>
                  <a:ea typeface="Avenir"/>
                  <a:cs typeface="Avenir"/>
                  <a:sym typeface="Avenir"/>
                </a:rPr>
                <a:t>Ongoing talks </a:t>
              </a:r>
              <a:r>
                <a:rPr lang="en-US" sz="1200" b="0" i="0" u="none" strike="noStrike" cap="none" dirty="0">
                  <a:solidFill>
                    <a:srgbClr val="666666"/>
                  </a:solidFill>
                  <a:latin typeface="Avenir"/>
                  <a:ea typeface="Avenir"/>
                  <a:cs typeface="Avenir"/>
                  <a:sym typeface="Avenir"/>
                </a:rPr>
                <a:t>with </a:t>
              </a:r>
              <a:r>
                <a:rPr lang="en-US" sz="1200" b="1" i="0" u="none" strike="noStrike" cap="none" dirty="0" err="1">
                  <a:solidFill>
                    <a:srgbClr val="666666"/>
                  </a:solidFill>
                  <a:latin typeface="Avenir"/>
                  <a:ea typeface="Avenir"/>
                  <a:cs typeface="Avenir"/>
                  <a:sym typeface="Avenir"/>
                </a:rPr>
                <a:t>WeWork</a:t>
              </a:r>
              <a:endParaRPr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520" name="Google Shape;520;p27"/>
          <p:cNvSpPr txBox="1"/>
          <p:nvPr/>
        </p:nvSpPr>
        <p:spPr>
          <a:xfrm>
            <a:off x="5902640" y="2983910"/>
            <a:ext cx="299056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Ongoing talks with major German </a:t>
            </a:r>
            <a:r>
              <a:rPr lang="en-US" sz="1200" b="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g</a:t>
            </a:r>
            <a:r>
              <a:rPr lang="en-US" sz="120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roup</a:t>
            </a:r>
            <a:r>
              <a:rPr lang="en-US" sz="1200" b="1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  </a:t>
            </a: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(global materials producers)</a:t>
            </a:r>
            <a:endParaRPr dirty="0"/>
          </a:p>
        </p:txBody>
      </p:sp>
      <p:sp>
        <p:nvSpPr>
          <p:cNvPr id="522" name="Google Shape;522;p27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B8CDF1-174F-E749-8DC7-5F47AE3A6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3638" y="2693162"/>
            <a:ext cx="523112" cy="392335"/>
          </a:xfrm>
          <a:prstGeom prst="rect">
            <a:avLst/>
          </a:prstGeom>
        </p:spPr>
      </p:pic>
      <p:sp>
        <p:nvSpPr>
          <p:cNvPr id="28" name="Google Shape;507;p27">
            <a:extLst>
              <a:ext uri="{FF2B5EF4-FFF2-40B4-BE49-F238E27FC236}">
                <a16:creationId xmlns:a16="http://schemas.microsoft.com/office/drawing/2014/main" id="{946ED5B1-C875-6F4B-A634-5B7E9516E041}"/>
              </a:ext>
            </a:extLst>
          </p:cNvPr>
          <p:cNvSpPr txBox="1"/>
          <p:nvPr/>
        </p:nvSpPr>
        <p:spPr>
          <a:xfrm>
            <a:off x="457399" y="1625410"/>
            <a:ext cx="2472375" cy="113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Patents Granted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id="{506A49D1-F78F-EA47-969B-79B85C2C7EE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26F628-68F9-5A41-87EC-6C28EB9AE5BE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0DFC4-C7C5-F14C-81FB-FDBAA965F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2277" y="1636007"/>
            <a:ext cx="382514" cy="3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22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/>
          <p:nvPr/>
        </p:nvSpPr>
        <p:spPr>
          <a:xfrm>
            <a:off x="5267675" y="3277625"/>
            <a:ext cx="2553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Dror</a:t>
            </a: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000" b="1" i="0" u="none" strike="noStrike" cap="none" dirty="0" err="1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Zchori</a:t>
            </a:r>
            <a:br>
              <a:rPr lang="en-US" sz="1400" b="0" i="0" u="none" strike="noStrike" cap="none" dirty="0">
                <a:solidFill>
                  <a:srgbClr val="434343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Co-Founder &amp; CTO</a:t>
            </a:r>
            <a:endParaRPr sz="16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8" name="Google Shape;528;p28"/>
          <p:cNvSpPr txBox="1"/>
          <p:nvPr/>
        </p:nvSpPr>
        <p:spPr>
          <a:xfrm>
            <a:off x="1255723" y="3277625"/>
            <a:ext cx="27138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Eviatar</a:t>
            </a:r>
            <a:r>
              <a:rPr lang="en-US" sz="20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 Tron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Co-Founder &amp; CEO</a:t>
            </a:r>
            <a:endParaRPr sz="16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9" name="Google Shape;529;p28"/>
          <p:cNvSpPr txBox="1">
            <a:spLocks noGrp="1"/>
          </p:cNvSpPr>
          <p:nvPr>
            <p:ph type="title" idx="4294967295"/>
          </p:nvPr>
        </p:nvSpPr>
        <p:spPr>
          <a:xfrm>
            <a:off x="431475" y="247650"/>
            <a:ext cx="41406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latin typeface="Avenir"/>
                <a:ea typeface="Avenir"/>
                <a:cs typeface="Avenir"/>
                <a:sym typeface="Avenir"/>
              </a:rPr>
              <a:t>Meet the founders</a:t>
            </a:r>
            <a:endParaRPr sz="30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623879" y="3878342"/>
            <a:ext cx="3738726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Seasoned systems and integration engineer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Background in cleantech and automotive systems. 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Founder of GREEK Grass Roots Cleantech 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Co-Founder of Gezer Environmental Tech Thinktank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BSc in Software, MSc in mech, eng.</a:t>
            </a:r>
            <a:endParaRPr sz="10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3" name="Google Shape;533;p28"/>
          <p:cNvSpPr txBox="1"/>
          <p:nvPr/>
        </p:nvSpPr>
        <p:spPr>
          <a:xfrm>
            <a:off x="4672807" y="3878342"/>
            <a:ext cx="3738726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Expert in environmental studies and engineering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Over 20 years experience in renewable energy, green buildings, water recycling and permaculture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Char char="●"/>
            </a:pPr>
            <a:r>
              <a:rPr lang="en-US" sz="1000" b="0" i="0" u="none" strike="noStrike" cap="none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Background in in biotechnology, agriculture and as a trained mechanical engineer.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Avenir"/>
              <a:buNone/>
            </a:pPr>
            <a:endParaRPr sz="1000" b="0" i="0" u="none" strike="noStrike" cap="none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5" name="Google Shape;535;p28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532;p28">
            <a:extLst>
              <a:ext uri="{FF2B5EF4-FFF2-40B4-BE49-F238E27FC236}">
                <a16:creationId xmlns:a16="http://schemas.microsoft.com/office/drawing/2014/main" id="{612833FC-9713-9B43-8A84-D6D23D4F9C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/>
          <a:stretch/>
        </p:blipFill>
        <p:spPr>
          <a:xfrm>
            <a:off x="1567640" y="1344657"/>
            <a:ext cx="1851204" cy="1837072"/>
          </a:xfrm>
          <a:prstGeom prst="ellipse">
            <a:avLst/>
          </a:prstGeom>
          <a:noFill/>
          <a:ln w="5715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534;p28">
            <a:extLst>
              <a:ext uri="{FF2B5EF4-FFF2-40B4-BE49-F238E27FC236}">
                <a16:creationId xmlns:a16="http://schemas.microsoft.com/office/drawing/2014/main" id="{3C5B2541-D493-C84D-9A63-006E76F208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784" b="16685"/>
          <a:stretch/>
        </p:blipFill>
        <p:spPr>
          <a:xfrm>
            <a:off x="5616568" y="1304132"/>
            <a:ext cx="1851204" cy="1918122"/>
          </a:xfrm>
          <a:prstGeom prst="ellipse">
            <a:avLst/>
          </a:prstGeom>
          <a:noFill/>
          <a:ln w="5715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ADCD283-201B-7841-8136-858CD0352C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2046A-7E98-FD4C-8A79-6457483E19F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8"/>
          <p:cNvSpPr txBox="1"/>
          <p:nvPr/>
        </p:nvSpPr>
        <p:spPr>
          <a:xfrm>
            <a:off x="6533136" y="3122363"/>
            <a:ext cx="2553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Chris Lyle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Finance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29" name="Google Shape;529;p28"/>
          <p:cNvSpPr txBox="1">
            <a:spLocks noGrp="1"/>
          </p:cNvSpPr>
          <p:nvPr>
            <p:ph type="title" idx="4294967295"/>
          </p:nvPr>
        </p:nvSpPr>
        <p:spPr>
          <a:xfrm>
            <a:off x="431475" y="247650"/>
            <a:ext cx="41406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 dirty="0">
                <a:latin typeface="Avenir"/>
                <a:ea typeface="Avenir"/>
                <a:cs typeface="Avenir"/>
                <a:sym typeface="Avenir"/>
              </a:rPr>
              <a:t>Meet the team</a:t>
            </a:r>
            <a:endParaRPr sz="30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189460" y="3750684"/>
            <a:ext cx="2110414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algn="ctr">
              <a:buClr>
                <a:srgbClr val="666666"/>
              </a:buClr>
              <a:buSzPts val="1000"/>
            </a:pPr>
            <a:r>
              <a:rPr lang="en-US" sz="1000" i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Experimental physics expert (PhD from the Technion) and startup experience as a patent attorney and programmer</a:t>
            </a:r>
          </a:p>
        </p:txBody>
      </p:sp>
      <p:sp>
        <p:nvSpPr>
          <p:cNvPr id="533" name="Google Shape;533;p28"/>
          <p:cNvSpPr txBox="1"/>
          <p:nvPr/>
        </p:nvSpPr>
        <p:spPr>
          <a:xfrm>
            <a:off x="6754729" y="3750684"/>
            <a:ext cx="2110414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algn="ctr">
              <a:buClr>
                <a:srgbClr val="666666"/>
              </a:buClr>
              <a:buSzPts val="1000"/>
            </a:pPr>
            <a:r>
              <a:rPr lang="en-US" sz="1000" i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Corporate finance and infra-structure background having worked throughout Morgan Stanley’s banking operations</a:t>
            </a:r>
          </a:p>
        </p:txBody>
      </p:sp>
      <p:sp>
        <p:nvSpPr>
          <p:cNvPr id="535" name="Google Shape;535;p28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ADCD283-201B-7841-8136-858CD0352C3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2046A-7E98-FD4C-8A79-6457483E19F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B5D42-CF2D-5B40-9197-67575FCE41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7311"/>
          <a:stretch/>
        </p:blipFill>
        <p:spPr>
          <a:xfrm>
            <a:off x="612743" y="1759565"/>
            <a:ext cx="1263848" cy="1263848"/>
          </a:xfrm>
          <a:prstGeom prst="ellipse">
            <a:avLst/>
          </a:prstGeom>
          <a:noFill/>
          <a:ln w="5715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BE8299-1FCF-714A-86D9-1072CAD18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8000"/>
                    </a14:imgEffect>
                    <a14:imgEffect>
                      <a14:colorTemperature colorTemp="7642"/>
                    </a14:imgEffect>
                    <a14:imgEffect>
                      <a14:saturation sat="69000"/>
                    </a14:imgEffect>
                    <a14:imgEffect>
                      <a14:brightnessContrast bright="26000" contrast="21000"/>
                    </a14:imgEffect>
                  </a14:imgLayer>
                </a14:imgProps>
              </a:ext>
            </a:extLst>
          </a:blip>
          <a:srcRect l="12370" t="4458" r="13772" b="35054"/>
          <a:stretch/>
        </p:blipFill>
        <p:spPr>
          <a:xfrm>
            <a:off x="7177557" y="1759565"/>
            <a:ext cx="1264759" cy="1263848"/>
          </a:xfrm>
          <a:prstGeom prst="ellipse">
            <a:avLst/>
          </a:prstGeom>
          <a:noFill/>
          <a:ln w="5715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" name="Google Shape;530;p28">
            <a:extLst>
              <a:ext uri="{FF2B5EF4-FFF2-40B4-BE49-F238E27FC236}">
                <a16:creationId xmlns:a16="http://schemas.microsoft.com/office/drawing/2014/main" id="{AEFFC3A0-B78B-404B-9E9F-E6B2892200B0}"/>
              </a:ext>
            </a:extLst>
          </p:cNvPr>
          <p:cNvSpPr txBox="1"/>
          <p:nvPr/>
        </p:nvSpPr>
        <p:spPr>
          <a:xfrm>
            <a:off x="4566306" y="3750684"/>
            <a:ext cx="2110414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algn="ctr">
              <a:buClr>
                <a:srgbClr val="666666"/>
              </a:buClr>
              <a:buSzPts val="1000"/>
            </a:pPr>
            <a:r>
              <a:rPr lang="en-US" sz="1000" i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Previously advisor for Morgan Stanley clients on economic policy with a background in finance and strategy</a:t>
            </a:r>
          </a:p>
          <a:p>
            <a:pPr marL="457200" lvl="0" indent="-292100" algn="ctr">
              <a:buClr>
                <a:srgbClr val="666666"/>
              </a:buClr>
              <a:buSzPts val="1000"/>
              <a:buFont typeface="Avenir"/>
              <a:buChar char="●"/>
            </a:pPr>
            <a:endParaRPr lang="en-US" sz="1000" i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" name="Google Shape;530;p28">
            <a:extLst>
              <a:ext uri="{FF2B5EF4-FFF2-40B4-BE49-F238E27FC236}">
                <a16:creationId xmlns:a16="http://schemas.microsoft.com/office/drawing/2014/main" id="{0D5EEB10-739E-5C4A-92E8-D9215B0BAAA0}"/>
              </a:ext>
            </a:extLst>
          </p:cNvPr>
          <p:cNvSpPr txBox="1"/>
          <p:nvPr/>
        </p:nvSpPr>
        <p:spPr>
          <a:xfrm>
            <a:off x="2377883" y="3750684"/>
            <a:ext cx="2110414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lvl="0" algn="ctr">
              <a:buClr>
                <a:srgbClr val="666666"/>
              </a:buClr>
              <a:buSzPts val="1000"/>
            </a:pPr>
            <a:r>
              <a:rPr lang="en-US" sz="1000" i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Physicist with experience in thermodynamics of humidity transfer, data science and machine learning </a:t>
            </a:r>
          </a:p>
          <a:p>
            <a:pPr marL="165100" lvl="0" algn="ctr">
              <a:buClr>
                <a:srgbClr val="666666"/>
              </a:buClr>
              <a:buSzPts val="1000"/>
            </a:pPr>
            <a:endParaRPr lang="en-US" sz="1000" i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Google Shape;527;p28">
            <a:extLst>
              <a:ext uri="{FF2B5EF4-FFF2-40B4-BE49-F238E27FC236}">
                <a16:creationId xmlns:a16="http://schemas.microsoft.com/office/drawing/2014/main" id="{DBA41FF4-8A81-044A-A137-23029B78C650}"/>
              </a:ext>
            </a:extLst>
          </p:cNvPr>
          <p:cNvSpPr txBox="1"/>
          <p:nvPr/>
        </p:nvSpPr>
        <p:spPr>
          <a:xfrm>
            <a:off x="2143162" y="3122363"/>
            <a:ext cx="2553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000"/>
            </a:pPr>
            <a:r>
              <a:rPr lang="en-US" sz="16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Jonathan Nathan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Research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527;p28">
            <a:extLst>
              <a:ext uri="{FF2B5EF4-FFF2-40B4-BE49-F238E27FC236}">
                <a16:creationId xmlns:a16="http://schemas.microsoft.com/office/drawing/2014/main" id="{58F61A77-7321-4648-BB11-4BE0036D2581}"/>
              </a:ext>
            </a:extLst>
          </p:cNvPr>
          <p:cNvSpPr txBox="1"/>
          <p:nvPr/>
        </p:nvSpPr>
        <p:spPr>
          <a:xfrm>
            <a:off x="4338149" y="3122363"/>
            <a:ext cx="2553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Ely Sandler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Strategy</a:t>
            </a:r>
            <a:endParaRPr sz="12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0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AD8E7-0037-F849-A266-A823F8D7AFA3}"/>
              </a:ext>
            </a:extLst>
          </p:cNvPr>
          <p:cNvPicPr>
            <a:picLocks/>
          </p:cNvPicPr>
          <p:nvPr/>
        </p:nvPicPr>
        <p:blipFill rotWithShape="1">
          <a:blip r:embed="rId6">
            <a:alphaModFix/>
          </a:blip>
          <a:srcRect b="9338"/>
          <a:stretch/>
        </p:blipFill>
        <p:spPr>
          <a:xfrm>
            <a:off x="2801180" y="1759565"/>
            <a:ext cx="1263600" cy="1263600"/>
          </a:xfrm>
          <a:prstGeom prst="ellipse">
            <a:avLst/>
          </a:prstGeom>
          <a:noFill/>
          <a:ln w="5715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7E1B23-56DE-B942-8418-C4BE5A02DCC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9369" y="1759565"/>
            <a:ext cx="1263600" cy="1263600"/>
          </a:xfrm>
          <a:prstGeom prst="ellipse">
            <a:avLst/>
          </a:prstGeom>
          <a:noFill/>
          <a:ln w="57150" cap="flat" cmpd="sng">
            <a:solidFill>
              <a:srgbClr val="FADC7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" name="Google Shape;527;p28">
            <a:extLst>
              <a:ext uri="{FF2B5EF4-FFF2-40B4-BE49-F238E27FC236}">
                <a16:creationId xmlns:a16="http://schemas.microsoft.com/office/drawing/2014/main" id="{AA710154-EA96-7A48-BDDA-B25FE7F8CEAE}"/>
              </a:ext>
            </a:extLst>
          </p:cNvPr>
          <p:cNvSpPr txBox="1"/>
          <p:nvPr/>
        </p:nvSpPr>
        <p:spPr>
          <a:xfrm>
            <a:off x="-32133" y="3122363"/>
            <a:ext cx="2553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2000"/>
            </a:pPr>
            <a:r>
              <a:rPr lang="en-US" sz="16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Jeremy </a:t>
            </a:r>
            <a:r>
              <a:rPr lang="en-US" sz="1600" b="1" dirty="0" err="1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Rutman</a:t>
            </a:r>
            <a:endParaRPr lang="en-US" sz="1600" b="1" dirty="0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lvl="0" algn="ctr">
              <a:buSzPts val="1600"/>
            </a:pPr>
            <a:r>
              <a:rPr lang="en-US" sz="1200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Research &amp; Legal</a:t>
            </a:r>
          </a:p>
          <a:p>
            <a:pPr lvl="0" algn="ctr">
              <a:buSzPts val="1600"/>
            </a:pPr>
            <a:endParaRPr lang="en-US" sz="1600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6B8973C-CB71-E04B-9F2F-A4953EE0AC27}"/>
              </a:ext>
            </a:extLst>
          </p:cNvPr>
          <p:cNvSpPr/>
          <p:nvPr/>
        </p:nvSpPr>
        <p:spPr>
          <a:xfrm rot="5400000">
            <a:off x="2232339" y="-253360"/>
            <a:ext cx="206365" cy="3373011"/>
          </a:xfrm>
          <a:prstGeom prst="leftBrace">
            <a:avLst/>
          </a:prstGeom>
          <a:ln>
            <a:solidFill>
              <a:srgbClr val="FAD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C5C5550-9B23-2C41-B7EE-722ECEFB479A}"/>
              </a:ext>
            </a:extLst>
          </p:cNvPr>
          <p:cNvSpPr/>
          <p:nvPr/>
        </p:nvSpPr>
        <p:spPr>
          <a:xfrm rot="5400000">
            <a:off x="6572691" y="-253360"/>
            <a:ext cx="206365" cy="3373011"/>
          </a:xfrm>
          <a:prstGeom prst="leftBrace">
            <a:avLst/>
          </a:prstGeom>
          <a:ln>
            <a:solidFill>
              <a:srgbClr val="FADC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527;p28">
            <a:extLst>
              <a:ext uri="{FF2B5EF4-FFF2-40B4-BE49-F238E27FC236}">
                <a16:creationId xmlns:a16="http://schemas.microsoft.com/office/drawing/2014/main" id="{4E43128D-4FB9-F946-BEE4-13996877636F}"/>
              </a:ext>
            </a:extLst>
          </p:cNvPr>
          <p:cNvSpPr txBox="1"/>
          <p:nvPr/>
        </p:nvSpPr>
        <p:spPr>
          <a:xfrm>
            <a:off x="1075690" y="1002917"/>
            <a:ext cx="2553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200" b="0" i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Scientific Advisory</a:t>
            </a:r>
            <a:endParaRPr sz="1200" b="0" i="1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1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" name="Google Shape;527;p28">
            <a:extLst>
              <a:ext uri="{FF2B5EF4-FFF2-40B4-BE49-F238E27FC236}">
                <a16:creationId xmlns:a16="http://schemas.microsoft.com/office/drawing/2014/main" id="{7FDB027C-86EC-1A43-BF2C-371BF631D654}"/>
              </a:ext>
            </a:extLst>
          </p:cNvPr>
          <p:cNvSpPr txBox="1"/>
          <p:nvPr/>
        </p:nvSpPr>
        <p:spPr>
          <a:xfrm>
            <a:off x="5399073" y="1002917"/>
            <a:ext cx="255360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200" b="0" i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Strategy &amp; Finance</a:t>
            </a:r>
            <a:endParaRPr sz="1200" b="0" i="1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800" b="0" i="1" u="none" strike="noStrike" cap="none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696227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0"/>
          <p:cNvSpPr txBox="1">
            <a:spLocks noGrp="1"/>
          </p:cNvSpPr>
          <p:nvPr>
            <p:ph type="subTitle" idx="4294967295"/>
          </p:nvPr>
        </p:nvSpPr>
        <p:spPr>
          <a:xfrm>
            <a:off x="2172750" y="1323450"/>
            <a:ext cx="47985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 sz="6000" b="1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3" name="Google Shape;553;p30"/>
          <p:cNvSpPr txBox="1"/>
          <p:nvPr/>
        </p:nvSpPr>
        <p:spPr>
          <a:xfrm>
            <a:off x="1925850" y="2371275"/>
            <a:ext cx="5292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600" b="1" i="0" u="none" strike="noStrike" cap="none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Please get in touch</a:t>
            </a:r>
            <a:endParaRPr sz="1800" b="1" i="0" u="none" strike="noStrike" cap="none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54" name="Google Shape;554;p30"/>
          <p:cNvSpPr txBox="1"/>
          <p:nvPr/>
        </p:nvSpPr>
        <p:spPr>
          <a:xfrm>
            <a:off x="3079408" y="3210300"/>
            <a:ext cx="2985180" cy="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Eviatar Tron</a:t>
            </a:r>
            <a:br>
              <a:rPr lang="en-US" sz="1400" b="0" i="0" u="none" strike="noStrike" cap="none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 b="0" i="0" u="none" strike="noStrike" cap="none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eviatar@humiditypower.com</a:t>
            </a:r>
            <a:endParaRPr sz="1600" b="0" i="0" u="none" strike="noStrike" cap="none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ADC7E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31475" y="247650"/>
            <a:ext cx="41406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The Problem</a:t>
            </a:r>
            <a:endParaRPr sz="28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9;p16">
            <a:extLst>
              <a:ext uri="{FF2B5EF4-FFF2-40B4-BE49-F238E27FC236}">
                <a16:creationId xmlns:a16="http://schemas.microsoft.com/office/drawing/2014/main" id="{C7D9AF67-DDEB-B74F-8C39-0B53686A04BD}"/>
              </a:ext>
            </a:extLst>
          </p:cNvPr>
          <p:cNvSpPr/>
          <p:nvPr/>
        </p:nvSpPr>
        <p:spPr>
          <a:xfrm>
            <a:off x="4572000" y="0"/>
            <a:ext cx="879676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46174" y="1673265"/>
            <a:ext cx="4843456" cy="346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Buildings represent </a:t>
            </a:r>
            <a:r>
              <a:rPr lang="en-US" sz="16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30% world energy usage</a:t>
            </a: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, of which </a:t>
            </a:r>
            <a:r>
              <a:rPr lang="en-US" sz="16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50% is for heating and cooling</a:t>
            </a: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>
              <a:buNone/>
            </a:pP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Legacy energy-intensive HVAC systems are still relied on, despite their energy intensity.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6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No solution has captured the full potential of </a:t>
            </a:r>
            <a:r>
              <a:rPr lang="en-US" sz="16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natural environmental humidity fluctuations</a:t>
            </a:r>
            <a:r>
              <a:rPr lang="en-US" sz="16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86854-D844-3446-AB1C-DD9A3348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1" r="35992"/>
          <a:stretch/>
        </p:blipFill>
        <p:spPr>
          <a:xfrm>
            <a:off x="5451676" y="0"/>
            <a:ext cx="3692324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C365D-6EF4-1341-9D4D-BCA0126359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94E222-A584-664D-AFB7-D0CE4D04EE1D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4572001" y="0"/>
            <a:ext cx="4571999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4572000" y="0"/>
            <a:ext cx="879676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31474" y="1197258"/>
            <a:ext cx="4571999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When water evaporates it absorbs energy, creating a </a:t>
            </a:r>
            <a:r>
              <a:rPr lang="en-US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cooling effect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 This is why sweating cools. 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 inverse is also true. When water </a:t>
            </a:r>
            <a:r>
              <a:rPr lang="en-US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vapour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is absorbed, </a:t>
            </a:r>
            <a:r>
              <a:rPr lang="en-US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heat is generated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lang="en-GB" dirty="0"/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At night, humidity is higher, while during the day, humidity lowers.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harvests the potential energy lying dormant in these </a:t>
            </a:r>
            <a:r>
              <a:rPr lang="en-US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natural fluctuations in humidity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 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31474" y="247650"/>
            <a:ext cx="5103409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The </a:t>
            </a:r>
            <a:r>
              <a:rPr lang="en-US" sz="2800" b="1" dirty="0" err="1">
                <a:latin typeface="Avenir"/>
                <a:ea typeface="Avenir"/>
                <a:cs typeface="Avenir"/>
                <a:sym typeface="Avenir"/>
              </a:rPr>
              <a:t>HumidityPower</a:t>
            </a: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 Solution</a:t>
            </a:r>
            <a:endParaRPr sz="28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018764-868F-4D47-854D-341F508D4B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349902-E2A3-5949-A7D5-E0381C746540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pic>
        <p:nvPicPr>
          <p:cNvPr id="6" name="תמונה 5" descr="תמונה שמכילה שלט, שעון, אור&#10;&#10;התיאור נוצר באופן אוטומטי">
            <a:extLst>
              <a:ext uri="{FF2B5EF4-FFF2-40B4-BE49-F238E27FC236}">
                <a16:creationId xmlns:a16="http://schemas.microsoft.com/office/drawing/2014/main" id="{21DCB232-2AC9-4384-93D2-52517D596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77" y="683208"/>
            <a:ext cx="3459499" cy="3579278"/>
          </a:xfrm>
          <a:prstGeom prst="rect">
            <a:avLst/>
          </a:prstGeom>
        </p:spPr>
      </p:pic>
      <p:sp>
        <p:nvSpPr>
          <p:cNvPr id="17" name="Google Shape;80;p16">
            <a:extLst>
              <a:ext uri="{FF2B5EF4-FFF2-40B4-BE49-F238E27FC236}">
                <a16:creationId xmlns:a16="http://schemas.microsoft.com/office/drawing/2014/main" id="{C9E5007E-04DB-4E6A-842D-9D6B19DA807A}"/>
              </a:ext>
            </a:extLst>
          </p:cNvPr>
          <p:cNvSpPr txBox="1">
            <a:spLocks/>
          </p:cNvSpPr>
          <p:nvPr/>
        </p:nvSpPr>
        <p:spPr>
          <a:xfrm>
            <a:off x="7020995" y="214439"/>
            <a:ext cx="2061256" cy="74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Evaporative cooling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80;p16">
            <a:extLst>
              <a:ext uri="{FF2B5EF4-FFF2-40B4-BE49-F238E27FC236}">
                <a16:creationId xmlns:a16="http://schemas.microsoft.com/office/drawing/2014/main" id="{E2B75AAD-228C-4997-97E0-6601F2A311D5}"/>
              </a:ext>
            </a:extLst>
          </p:cNvPr>
          <p:cNvSpPr txBox="1">
            <a:spLocks/>
          </p:cNvSpPr>
          <p:nvPr/>
        </p:nvSpPr>
        <p:spPr>
          <a:xfrm>
            <a:off x="7020995" y="3656048"/>
            <a:ext cx="2061256" cy="74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Absorption heating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80;p16">
            <a:extLst>
              <a:ext uri="{FF2B5EF4-FFF2-40B4-BE49-F238E27FC236}">
                <a16:creationId xmlns:a16="http://schemas.microsoft.com/office/drawing/2014/main" id="{9D54CCF6-FB4C-45D4-BE4F-13F9111F2308}"/>
              </a:ext>
            </a:extLst>
          </p:cNvPr>
          <p:cNvSpPr txBox="1">
            <a:spLocks/>
          </p:cNvSpPr>
          <p:nvPr/>
        </p:nvSpPr>
        <p:spPr>
          <a:xfrm>
            <a:off x="5788425" y="1335872"/>
            <a:ext cx="2195884" cy="74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Powered by </a:t>
            </a:r>
          </a:p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humidity fluctuation</a:t>
            </a: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Font typeface="Arial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388217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431474" y="247650"/>
            <a:ext cx="5103409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2800" b="1" dirty="0" err="1"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 SmartWall</a:t>
            </a:r>
            <a:endParaRPr sz="2800" b="1" dirty="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B7F41-2334-534F-86BA-03577B0ADD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12" name="Google Shape;70;p15">
            <a:extLst>
              <a:ext uri="{FF2B5EF4-FFF2-40B4-BE49-F238E27FC236}">
                <a16:creationId xmlns:a16="http://schemas.microsoft.com/office/drawing/2014/main" id="{6E077776-86EE-4B43-B74F-EB0A69569B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318" r="20681"/>
          <a:stretch/>
        </p:blipFill>
        <p:spPr>
          <a:xfrm>
            <a:off x="4769655" y="0"/>
            <a:ext cx="437434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4572000" y="0"/>
            <a:ext cx="879676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31474" y="1168641"/>
            <a:ext cx="4663040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Like double glazing, ventilated facades passively trap external air, creating hot or cold air pockets, controlling the building’s temperature.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“</a:t>
            </a:r>
            <a:r>
              <a:rPr lang="en-US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SmartWall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” is fitted directly onto building exteriors, like existing ventilated facades. 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SmartWall “charges” at night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, absorbing water when ambient humidity is high. 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During the day, stored water evaporates, which absorbs energy and </a:t>
            </a:r>
            <a:r>
              <a:rPr lang="en-US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cools the building</a:t>
            </a:r>
            <a:r>
              <a:rPr lang="en-US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D5848F5-AD80-1240-B034-B10BC5F52ED6}"/>
              </a:ext>
            </a:extLst>
          </p:cNvPr>
          <p:cNvSpPr txBox="1">
            <a:spLocks/>
          </p:cNvSpPr>
          <p:nvPr/>
        </p:nvSpPr>
        <p:spPr>
          <a:xfrm>
            <a:off x="86248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5B46AA-6676-6241-8E48-4D7B9111D4F1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35305A61-B643-473C-9566-17DDE0873205}"/>
              </a:ext>
            </a:extLst>
          </p:cNvPr>
          <p:cNvSpPr/>
          <p:nvPr/>
        </p:nvSpPr>
        <p:spPr>
          <a:xfrm>
            <a:off x="5627990" y="2790942"/>
            <a:ext cx="1821903" cy="774331"/>
          </a:xfrm>
          <a:prstGeom prst="triangle">
            <a:avLst/>
          </a:prstGeom>
          <a:solidFill>
            <a:srgbClr val="FAD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>
            <a:extLst>
              <a:ext uri="{FF2B5EF4-FFF2-40B4-BE49-F238E27FC236}">
                <a16:creationId xmlns:a16="http://schemas.microsoft.com/office/drawing/2014/main" id="{8813A85A-22D9-4701-BBBA-BA5D80E79AF1}"/>
              </a:ext>
            </a:extLst>
          </p:cNvPr>
          <p:cNvSpPr/>
          <p:nvPr/>
        </p:nvSpPr>
        <p:spPr>
          <a:xfrm>
            <a:off x="5704725" y="2790942"/>
            <a:ext cx="1672936" cy="774331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6;p17">
            <a:extLst>
              <a:ext uri="{FF2B5EF4-FFF2-40B4-BE49-F238E27FC236}">
                <a16:creationId xmlns:a16="http://schemas.microsoft.com/office/drawing/2014/main" id="{7B988D05-79F0-4FBE-827C-DCCDB2117107}"/>
              </a:ext>
            </a:extLst>
          </p:cNvPr>
          <p:cNvSpPr txBox="1"/>
          <p:nvPr/>
        </p:nvSpPr>
        <p:spPr>
          <a:xfrm>
            <a:off x="4684925" y="2254102"/>
            <a:ext cx="3985958" cy="241020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rgbClr val="666666"/>
                </a:solidFill>
                <a:latin typeface="Avenir"/>
                <a:ea typeface="Avenir"/>
                <a:cs typeface="Avenir"/>
              </a:defRPr>
            </a:lvl1pPr>
          </a:lstStyle>
          <a:p>
            <a:endParaRPr dirty="0">
              <a:sym typeface="Avenir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4294967295"/>
          </p:nvPr>
        </p:nvSpPr>
        <p:spPr>
          <a:xfrm>
            <a:off x="0" y="366713"/>
            <a:ext cx="4140200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7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31473" y="247650"/>
            <a:ext cx="871252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>
                <a:latin typeface="Avenir"/>
                <a:sym typeface="Avenir"/>
              </a:rPr>
              <a:t>How does a SmartWall work?</a:t>
            </a:r>
            <a:endParaRPr lang="en-US" sz="2800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BD111034-6D94-464B-B8D6-B72CB21E608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F188A2-A411-E149-AC2B-0AFD054108D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  <p:sp>
        <p:nvSpPr>
          <p:cNvPr id="80" name="Google Shape;431;p24">
            <a:extLst>
              <a:ext uri="{FF2B5EF4-FFF2-40B4-BE49-F238E27FC236}">
                <a16:creationId xmlns:a16="http://schemas.microsoft.com/office/drawing/2014/main" id="{E4B8BE25-1B5B-44F6-B379-A1EFED2A5A8D}"/>
              </a:ext>
            </a:extLst>
          </p:cNvPr>
          <p:cNvSpPr txBox="1">
            <a:spLocks/>
          </p:cNvSpPr>
          <p:nvPr/>
        </p:nvSpPr>
        <p:spPr>
          <a:xfrm>
            <a:off x="431474" y="895350"/>
            <a:ext cx="769969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None/>
            </a:pP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By </a:t>
            </a:r>
            <a:r>
              <a:rPr lang="en-US" sz="12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adding a cooled layer to building’s external wall</a:t>
            </a:r>
            <a:r>
              <a:rPr lang="en-US" sz="12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, SmartWall ensures that a building’s heating and cooling costs are vastly reduced.</a:t>
            </a:r>
          </a:p>
        </p:txBody>
      </p:sp>
      <p:sp>
        <p:nvSpPr>
          <p:cNvPr id="68" name="Google Shape;86;p17">
            <a:extLst>
              <a:ext uri="{FF2B5EF4-FFF2-40B4-BE49-F238E27FC236}">
                <a16:creationId xmlns:a16="http://schemas.microsoft.com/office/drawing/2014/main" id="{E72AEE12-D058-48B6-A8C8-12A0C6B347E3}"/>
              </a:ext>
            </a:extLst>
          </p:cNvPr>
          <p:cNvSpPr txBox="1"/>
          <p:nvPr/>
        </p:nvSpPr>
        <p:spPr>
          <a:xfrm>
            <a:off x="482133" y="2254102"/>
            <a:ext cx="3985958" cy="2410206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rgbClr val="666666"/>
                </a:solidFill>
                <a:latin typeface="Avenir"/>
                <a:ea typeface="Avenir"/>
                <a:cs typeface="Avenir"/>
              </a:defRPr>
            </a:lvl1pPr>
          </a:lstStyle>
          <a:p>
            <a:endParaRPr>
              <a:sym typeface="Aveni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33A71-EF99-4397-B15F-4EC169DF65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0298" r="19615" b="6708"/>
          <a:stretch/>
        </p:blipFill>
        <p:spPr>
          <a:xfrm>
            <a:off x="579012" y="2335818"/>
            <a:ext cx="513627" cy="530491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9849D5A-FE68-4036-BFAD-20AC1C7EF7EE}"/>
              </a:ext>
            </a:extLst>
          </p:cNvPr>
          <p:cNvSpPr/>
          <p:nvPr/>
        </p:nvSpPr>
        <p:spPr>
          <a:xfrm>
            <a:off x="1471251" y="2790942"/>
            <a:ext cx="1672936" cy="774331"/>
          </a:xfrm>
          <a:prstGeom prst="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5E1D44-3679-438D-AA9C-D5DD97621EC8}"/>
              </a:ext>
            </a:extLst>
          </p:cNvPr>
          <p:cNvSpPr/>
          <p:nvPr/>
        </p:nvSpPr>
        <p:spPr>
          <a:xfrm>
            <a:off x="1471251" y="3565273"/>
            <a:ext cx="1672936" cy="89914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oogle Shape;120;p17">
            <a:extLst>
              <a:ext uri="{FF2B5EF4-FFF2-40B4-BE49-F238E27FC236}">
                <a16:creationId xmlns:a16="http://schemas.microsoft.com/office/drawing/2014/main" id="{5C9511AF-065D-46DA-96B0-14CF8DBCB6E2}"/>
              </a:ext>
            </a:extLst>
          </p:cNvPr>
          <p:cNvSpPr/>
          <p:nvPr/>
        </p:nvSpPr>
        <p:spPr>
          <a:xfrm>
            <a:off x="552485" y="2862568"/>
            <a:ext cx="583592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bg2"/>
                </a:solidFill>
                <a:latin typeface="Avenir"/>
                <a:ea typeface="Avenir"/>
                <a:cs typeface="Avenir"/>
                <a:sym typeface="Avenir"/>
              </a:rPr>
              <a:t>30</a:t>
            </a:r>
            <a:r>
              <a:rPr lang="en-US" sz="1050" b="1" i="0" u="none" strike="noStrike" cap="none" dirty="0">
                <a:solidFill>
                  <a:schemeClr val="bg2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i="0" u="none" strike="noStrike" cap="none" dirty="0">
                <a:solidFill>
                  <a:schemeClr val="bg2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  <a:endParaRPr sz="1200" dirty="0">
              <a:solidFill>
                <a:schemeClr val="bg2"/>
              </a:solidFill>
            </a:endParaRPr>
          </a:p>
        </p:txBody>
      </p:sp>
      <p:sp>
        <p:nvSpPr>
          <p:cNvPr id="59" name="Google Shape;120;p17">
            <a:extLst>
              <a:ext uri="{FF2B5EF4-FFF2-40B4-BE49-F238E27FC236}">
                <a16:creationId xmlns:a16="http://schemas.microsoft.com/office/drawing/2014/main" id="{CCF9C623-B9C7-42B0-9823-E419334D8231}"/>
              </a:ext>
            </a:extLst>
          </p:cNvPr>
          <p:cNvSpPr/>
          <p:nvPr/>
        </p:nvSpPr>
        <p:spPr>
          <a:xfrm>
            <a:off x="2042450" y="3887157"/>
            <a:ext cx="530538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20</a:t>
            </a:r>
            <a:r>
              <a:rPr lang="en-US" sz="1200" b="1" i="0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200" b="1" i="0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  <a:endParaRPr sz="1600" dirty="0">
              <a:solidFill>
                <a:schemeClr val="accent5"/>
              </a:solidFill>
            </a:endParaRPr>
          </a:p>
        </p:txBody>
      </p:sp>
      <p:sp>
        <p:nvSpPr>
          <p:cNvPr id="60" name="Google Shape;120;p17">
            <a:extLst>
              <a:ext uri="{FF2B5EF4-FFF2-40B4-BE49-F238E27FC236}">
                <a16:creationId xmlns:a16="http://schemas.microsoft.com/office/drawing/2014/main" id="{F4D2A74C-28AB-4B2A-AE15-49CECAEA3EC6}"/>
              </a:ext>
            </a:extLst>
          </p:cNvPr>
          <p:cNvSpPr/>
          <p:nvPr/>
        </p:nvSpPr>
        <p:spPr>
          <a:xfrm>
            <a:off x="531116" y="3615290"/>
            <a:ext cx="994794" cy="9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30</a:t>
            </a:r>
            <a:r>
              <a:rPr lang="en-US" sz="1050" b="1" i="0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i="0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>
                <a:solidFill>
                  <a:schemeClr val="bg2"/>
                </a:solidFill>
                <a:latin typeface="Avenir"/>
                <a:sym typeface="Avenir"/>
              </a:rPr>
              <a:t>External wall matches air  temperature</a:t>
            </a:r>
            <a:endParaRPr sz="1200" i="1" dirty="0">
              <a:solidFill>
                <a:schemeClr val="bg2"/>
              </a:solidFill>
            </a:endParaRPr>
          </a:p>
        </p:txBody>
      </p:sp>
      <p:sp>
        <p:nvSpPr>
          <p:cNvPr id="62" name="Google Shape;120;p17">
            <a:extLst>
              <a:ext uri="{FF2B5EF4-FFF2-40B4-BE49-F238E27FC236}">
                <a16:creationId xmlns:a16="http://schemas.microsoft.com/office/drawing/2014/main" id="{2CF7EEAD-CD96-45E3-B7D3-DA0E7007F728}"/>
              </a:ext>
            </a:extLst>
          </p:cNvPr>
          <p:cNvSpPr/>
          <p:nvPr/>
        </p:nvSpPr>
        <p:spPr>
          <a:xfrm>
            <a:off x="3211492" y="2981398"/>
            <a:ext cx="1293254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30</a:t>
            </a:r>
            <a:r>
              <a:rPr lang="en-US" sz="1050" b="1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external wall</a:t>
            </a:r>
            <a:endParaRPr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F1D359-E096-479F-9290-3786B828C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73" t="13381" r="10073" b="20773"/>
          <a:stretch/>
        </p:blipFill>
        <p:spPr>
          <a:xfrm>
            <a:off x="1525095" y="3588734"/>
            <a:ext cx="308759" cy="27496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4F610A-0EA1-4915-B101-AB107E427F32}"/>
              </a:ext>
            </a:extLst>
          </p:cNvPr>
          <p:cNvCxnSpPr>
            <a:cxnSpLocks/>
          </p:cNvCxnSpPr>
          <p:nvPr/>
        </p:nvCxnSpPr>
        <p:spPr>
          <a:xfrm>
            <a:off x="913250" y="3162758"/>
            <a:ext cx="499914" cy="422106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9B13ACD-322F-4B7A-8A0C-5120FD6BC71D}"/>
              </a:ext>
            </a:extLst>
          </p:cNvPr>
          <p:cNvCxnSpPr>
            <a:cxnSpLocks/>
          </p:cNvCxnSpPr>
          <p:nvPr/>
        </p:nvCxnSpPr>
        <p:spPr>
          <a:xfrm>
            <a:off x="1901247" y="3804422"/>
            <a:ext cx="208374" cy="15039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A6FF38E-D5E8-460E-BA76-CE9886A64A93}"/>
              </a:ext>
            </a:extLst>
          </p:cNvPr>
          <p:cNvCxnSpPr>
            <a:cxnSpLocks/>
          </p:cNvCxnSpPr>
          <p:nvPr/>
        </p:nvCxnSpPr>
        <p:spPr>
          <a:xfrm>
            <a:off x="3858119" y="3338242"/>
            <a:ext cx="0" cy="20826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Google Shape;120;p17">
            <a:extLst>
              <a:ext uri="{FF2B5EF4-FFF2-40B4-BE49-F238E27FC236}">
                <a16:creationId xmlns:a16="http://schemas.microsoft.com/office/drawing/2014/main" id="{2D4E8564-E4F1-40D5-A632-A18A6C8B719F}"/>
              </a:ext>
            </a:extLst>
          </p:cNvPr>
          <p:cNvSpPr/>
          <p:nvPr/>
        </p:nvSpPr>
        <p:spPr>
          <a:xfrm>
            <a:off x="2712580" y="3711587"/>
            <a:ext cx="2291078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050" b="1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0</a:t>
            </a:r>
            <a:r>
              <a:rPr lang="en-US" sz="1050" b="1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internal temperature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(high-use HVAC)</a:t>
            </a:r>
            <a:endParaRPr sz="1050" dirty="0"/>
          </a:p>
        </p:txBody>
      </p:sp>
      <p:sp>
        <p:nvSpPr>
          <p:cNvPr id="74" name="Google Shape;120;p17">
            <a:extLst>
              <a:ext uri="{FF2B5EF4-FFF2-40B4-BE49-F238E27FC236}">
                <a16:creationId xmlns:a16="http://schemas.microsoft.com/office/drawing/2014/main" id="{0AB3717C-51DE-48AB-A3D2-E23F3C200B58}"/>
              </a:ext>
            </a:extLst>
          </p:cNvPr>
          <p:cNvSpPr/>
          <p:nvPr/>
        </p:nvSpPr>
        <p:spPr>
          <a:xfrm>
            <a:off x="3075701" y="4333920"/>
            <a:ext cx="1564837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X</a:t>
            </a:r>
            <a:endParaRPr lang="en-US" sz="1050" b="1" u="none" strike="noStrike" cap="none" dirty="0">
              <a:solidFill>
                <a:srgbClr val="00B05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Watts of power</a:t>
            </a:r>
            <a:endParaRPr sz="1050" dirty="0"/>
          </a:p>
        </p:txBody>
      </p:sp>
      <p:sp>
        <p:nvSpPr>
          <p:cNvPr id="79" name="Google Shape;91;p17">
            <a:extLst>
              <a:ext uri="{FF2B5EF4-FFF2-40B4-BE49-F238E27FC236}">
                <a16:creationId xmlns:a16="http://schemas.microsoft.com/office/drawing/2014/main" id="{57C7C395-C045-43AA-9841-87D3A1F48D13}"/>
              </a:ext>
            </a:extLst>
          </p:cNvPr>
          <p:cNvSpPr txBox="1"/>
          <p:nvPr/>
        </p:nvSpPr>
        <p:spPr>
          <a:xfrm>
            <a:off x="482132" y="1773996"/>
            <a:ext cx="3985959" cy="3810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chemeClr val="accent3"/>
                </a:solidFill>
                <a:latin typeface="Avenir"/>
                <a:ea typeface="Avenir"/>
                <a:cs typeface="Avenir"/>
              </a:defRPr>
            </a:lvl1pPr>
          </a:lstStyle>
          <a:p>
            <a:r>
              <a:rPr lang="en-US" dirty="0">
                <a:sym typeface="Avenir"/>
              </a:rPr>
              <a:t>Without SmartWall</a:t>
            </a:r>
            <a:endParaRPr dirty="0">
              <a:sym typeface="Avenir"/>
            </a:endParaRPr>
          </a:p>
        </p:txBody>
      </p:sp>
      <p:sp>
        <p:nvSpPr>
          <p:cNvPr id="82" name="Google Shape;349;p21">
            <a:extLst>
              <a:ext uri="{FF2B5EF4-FFF2-40B4-BE49-F238E27FC236}">
                <a16:creationId xmlns:a16="http://schemas.microsoft.com/office/drawing/2014/main" id="{E3C56B4E-A4E4-4DEF-8548-ACF83E7B8AA5}"/>
              </a:ext>
            </a:extLst>
          </p:cNvPr>
          <p:cNvSpPr>
            <a:spLocks noChangeAspect="1"/>
          </p:cNvSpPr>
          <p:nvPr/>
        </p:nvSpPr>
        <p:spPr>
          <a:xfrm rot="10800000">
            <a:off x="3762860" y="4109092"/>
            <a:ext cx="180000" cy="1800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65FA041-D0BA-4640-BEE0-5AE8BAB0AF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l="20298" r="19615" b="6708"/>
          <a:stretch/>
        </p:blipFill>
        <p:spPr>
          <a:xfrm>
            <a:off x="4781804" y="2335818"/>
            <a:ext cx="513627" cy="530491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B10A57E-13D1-4E33-B35F-59213A96288B}"/>
              </a:ext>
            </a:extLst>
          </p:cNvPr>
          <p:cNvSpPr/>
          <p:nvPr/>
        </p:nvSpPr>
        <p:spPr>
          <a:xfrm>
            <a:off x="5704725" y="3565273"/>
            <a:ext cx="1672936" cy="89914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120;p17">
            <a:extLst>
              <a:ext uri="{FF2B5EF4-FFF2-40B4-BE49-F238E27FC236}">
                <a16:creationId xmlns:a16="http://schemas.microsoft.com/office/drawing/2014/main" id="{9EB6443B-6328-4688-B954-14B05BBF34EE}"/>
              </a:ext>
            </a:extLst>
          </p:cNvPr>
          <p:cNvSpPr/>
          <p:nvPr/>
        </p:nvSpPr>
        <p:spPr>
          <a:xfrm>
            <a:off x="7414284" y="2981398"/>
            <a:ext cx="1293254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25</a:t>
            </a:r>
            <a:r>
              <a:rPr lang="en-US" sz="1050" b="1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SmartWall</a:t>
            </a:r>
            <a:endParaRPr sz="1200" dirty="0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BE8537C-619D-4B59-9D36-CC3A3C5DC314}"/>
              </a:ext>
            </a:extLst>
          </p:cNvPr>
          <p:cNvCxnSpPr>
            <a:cxnSpLocks/>
          </p:cNvCxnSpPr>
          <p:nvPr/>
        </p:nvCxnSpPr>
        <p:spPr>
          <a:xfrm>
            <a:off x="8060911" y="3338242"/>
            <a:ext cx="0" cy="20826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20;p17">
            <a:extLst>
              <a:ext uri="{FF2B5EF4-FFF2-40B4-BE49-F238E27FC236}">
                <a16:creationId xmlns:a16="http://schemas.microsoft.com/office/drawing/2014/main" id="{BDBE02C2-957D-479E-B8A9-897F33E91971}"/>
              </a:ext>
            </a:extLst>
          </p:cNvPr>
          <p:cNvSpPr/>
          <p:nvPr/>
        </p:nvSpPr>
        <p:spPr>
          <a:xfrm>
            <a:off x="7114185" y="3711587"/>
            <a:ext cx="1893453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r>
              <a:rPr lang="en-US" sz="1050" b="1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0</a:t>
            </a:r>
            <a:r>
              <a:rPr lang="en-US" sz="1050" b="1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internal temperature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dk2"/>
                </a:solidFill>
                <a:latin typeface="Avenir"/>
              </a:rPr>
              <a:t>(low-use HVAC)</a:t>
            </a:r>
            <a:endParaRPr sz="900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101" name="Google Shape;120;p17">
            <a:extLst>
              <a:ext uri="{FF2B5EF4-FFF2-40B4-BE49-F238E27FC236}">
                <a16:creationId xmlns:a16="http://schemas.microsoft.com/office/drawing/2014/main" id="{D20B4258-1775-4B28-8215-C9E7AFC01465}"/>
              </a:ext>
            </a:extLst>
          </p:cNvPr>
          <p:cNvSpPr/>
          <p:nvPr/>
        </p:nvSpPr>
        <p:spPr>
          <a:xfrm>
            <a:off x="7414284" y="4333920"/>
            <a:ext cx="1293254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½ X</a:t>
            </a:r>
            <a:endParaRPr lang="en-US" sz="1050" b="1" u="none" strike="noStrike" cap="none" dirty="0">
              <a:solidFill>
                <a:srgbClr val="00B05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Watts of power</a:t>
            </a:r>
            <a:endParaRPr sz="1050" dirty="0"/>
          </a:p>
        </p:txBody>
      </p:sp>
      <p:sp>
        <p:nvSpPr>
          <p:cNvPr id="102" name="Google Shape;91;p17">
            <a:extLst>
              <a:ext uri="{FF2B5EF4-FFF2-40B4-BE49-F238E27FC236}">
                <a16:creationId xmlns:a16="http://schemas.microsoft.com/office/drawing/2014/main" id="{713887B3-F3E7-4B54-89FE-7B8011CB37F0}"/>
              </a:ext>
            </a:extLst>
          </p:cNvPr>
          <p:cNvSpPr txBox="1"/>
          <p:nvPr/>
        </p:nvSpPr>
        <p:spPr>
          <a:xfrm>
            <a:off x="4684924" y="1773996"/>
            <a:ext cx="3985959" cy="3810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chemeClr val="accent3"/>
                </a:solidFill>
                <a:latin typeface="Avenir"/>
                <a:ea typeface="Avenir"/>
                <a:cs typeface="Avenir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sym typeface="Avenir"/>
              </a:rPr>
              <a:t>With SmartWall</a:t>
            </a:r>
            <a:endParaRPr dirty="0">
              <a:solidFill>
                <a:schemeClr val="accent1"/>
              </a:solidFill>
              <a:sym typeface="Avenir"/>
            </a:endParaRPr>
          </a:p>
        </p:txBody>
      </p:sp>
      <p:sp>
        <p:nvSpPr>
          <p:cNvPr id="103" name="Google Shape;349;p21">
            <a:extLst>
              <a:ext uri="{FF2B5EF4-FFF2-40B4-BE49-F238E27FC236}">
                <a16:creationId xmlns:a16="http://schemas.microsoft.com/office/drawing/2014/main" id="{5303010E-4F40-44EB-8559-90CCF777371B}"/>
              </a:ext>
            </a:extLst>
          </p:cNvPr>
          <p:cNvSpPr>
            <a:spLocks noChangeAspect="1"/>
          </p:cNvSpPr>
          <p:nvPr/>
        </p:nvSpPr>
        <p:spPr>
          <a:xfrm rot="10800000">
            <a:off x="7965652" y="4109092"/>
            <a:ext cx="180000" cy="1800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87335D-12E0-4E99-B818-427A157CDD1A}"/>
              </a:ext>
            </a:extLst>
          </p:cNvPr>
          <p:cNvSpPr/>
          <p:nvPr/>
        </p:nvSpPr>
        <p:spPr>
          <a:xfrm>
            <a:off x="7370282" y="3565273"/>
            <a:ext cx="79613" cy="899149"/>
          </a:xfrm>
          <a:prstGeom prst="rect">
            <a:avLst/>
          </a:prstGeom>
          <a:solidFill>
            <a:srgbClr val="FAD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E16C12D-8692-4777-BA31-38DB97DABE83}"/>
              </a:ext>
            </a:extLst>
          </p:cNvPr>
          <p:cNvSpPr/>
          <p:nvPr/>
        </p:nvSpPr>
        <p:spPr>
          <a:xfrm>
            <a:off x="5627990" y="3565273"/>
            <a:ext cx="79613" cy="899149"/>
          </a:xfrm>
          <a:prstGeom prst="rect">
            <a:avLst/>
          </a:prstGeom>
          <a:solidFill>
            <a:srgbClr val="FAD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oogle Shape;120;p17">
            <a:extLst>
              <a:ext uri="{FF2B5EF4-FFF2-40B4-BE49-F238E27FC236}">
                <a16:creationId xmlns:a16="http://schemas.microsoft.com/office/drawing/2014/main" id="{BE8A2603-C9AA-4698-A8FF-CF627902A02F}"/>
              </a:ext>
            </a:extLst>
          </p:cNvPr>
          <p:cNvSpPr/>
          <p:nvPr/>
        </p:nvSpPr>
        <p:spPr>
          <a:xfrm>
            <a:off x="4752659" y="2797776"/>
            <a:ext cx="583592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bg2"/>
                </a:solidFill>
                <a:latin typeface="Avenir"/>
                <a:ea typeface="Avenir"/>
                <a:cs typeface="Avenir"/>
                <a:sym typeface="Avenir"/>
              </a:rPr>
              <a:t>30</a:t>
            </a:r>
            <a:r>
              <a:rPr lang="en-US" sz="1050" b="1" i="0" u="none" strike="noStrike" cap="none" dirty="0">
                <a:solidFill>
                  <a:schemeClr val="bg2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i="0" u="none" strike="noStrike" cap="none" dirty="0">
                <a:solidFill>
                  <a:schemeClr val="bg2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  <a:endParaRPr sz="1200" dirty="0">
              <a:solidFill>
                <a:schemeClr val="bg2"/>
              </a:solidFill>
            </a:endParaRPr>
          </a:p>
        </p:txBody>
      </p:sp>
      <p:sp>
        <p:nvSpPr>
          <p:cNvPr id="56" name="Google Shape;120;p17">
            <a:extLst>
              <a:ext uri="{FF2B5EF4-FFF2-40B4-BE49-F238E27FC236}">
                <a16:creationId xmlns:a16="http://schemas.microsoft.com/office/drawing/2014/main" id="{0C03FA16-9CAC-4015-B1C4-97D2CC92B581}"/>
              </a:ext>
            </a:extLst>
          </p:cNvPr>
          <p:cNvSpPr/>
          <p:nvPr/>
        </p:nvSpPr>
        <p:spPr>
          <a:xfrm>
            <a:off x="6273797" y="3855021"/>
            <a:ext cx="530538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20</a:t>
            </a:r>
            <a:r>
              <a:rPr lang="en-US" sz="1200" b="1" i="0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200" b="1" i="0" u="none" strike="noStrike" cap="none" dirty="0">
                <a:solidFill>
                  <a:schemeClr val="accent5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  <a:endParaRPr sz="1600" dirty="0">
              <a:solidFill>
                <a:schemeClr val="accent5"/>
              </a:solidFill>
            </a:endParaRPr>
          </a:p>
        </p:txBody>
      </p:sp>
      <p:sp>
        <p:nvSpPr>
          <p:cNvPr id="57" name="Google Shape;120;p17">
            <a:extLst>
              <a:ext uri="{FF2B5EF4-FFF2-40B4-BE49-F238E27FC236}">
                <a16:creationId xmlns:a16="http://schemas.microsoft.com/office/drawing/2014/main" id="{871C7BC1-EB09-467E-AB7C-DFB335B88C17}"/>
              </a:ext>
            </a:extLst>
          </p:cNvPr>
          <p:cNvSpPr/>
          <p:nvPr/>
        </p:nvSpPr>
        <p:spPr>
          <a:xfrm>
            <a:off x="4695315" y="3533647"/>
            <a:ext cx="950611" cy="91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25</a:t>
            </a:r>
            <a:r>
              <a:rPr lang="en-US" sz="1050" b="1" i="0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i="0" u="none" strike="noStrike" cap="none" dirty="0">
                <a:solidFill>
                  <a:srgbClr val="C00000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i="1" dirty="0">
                <a:solidFill>
                  <a:schemeClr val="bg2"/>
                </a:solidFill>
                <a:latin typeface="Avenir"/>
                <a:sym typeface="Avenir"/>
              </a:rPr>
              <a:t>SmartWall reduces wall temperature</a:t>
            </a:r>
            <a:endParaRPr sz="1200" i="1" dirty="0">
              <a:solidFill>
                <a:schemeClr val="bg2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C2A9115-AC88-4935-8F7B-C0624FA531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73" t="13381" r="10073" b="20773"/>
          <a:stretch/>
        </p:blipFill>
        <p:spPr>
          <a:xfrm>
            <a:off x="5756442" y="3556598"/>
            <a:ext cx="308759" cy="274962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0F8DE94-047B-429D-8CCD-4F21BFC64677}"/>
              </a:ext>
            </a:extLst>
          </p:cNvPr>
          <p:cNvCxnSpPr>
            <a:cxnSpLocks/>
          </p:cNvCxnSpPr>
          <p:nvPr/>
        </p:nvCxnSpPr>
        <p:spPr>
          <a:xfrm>
            <a:off x="5079109" y="3108126"/>
            <a:ext cx="512226" cy="45714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040E0A4-099B-49AD-8A6E-D6C9CF7A4738}"/>
              </a:ext>
            </a:extLst>
          </p:cNvPr>
          <p:cNvCxnSpPr>
            <a:cxnSpLocks/>
          </p:cNvCxnSpPr>
          <p:nvPr/>
        </p:nvCxnSpPr>
        <p:spPr>
          <a:xfrm>
            <a:off x="6132594" y="3772286"/>
            <a:ext cx="208374" cy="150392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20;p17">
            <a:extLst>
              <a:ext uri="{FF2B5EF4-FFF2-40B4-BE49-F238E27FC236}">
                <a16:creationId xmlns:a16="http://schemas.microsoft.com/office/drawing/2014/main" id="{810EBCAF-1676-9946-93C7-AEA90E496DBC}"/>
              </a:ext>
            </a:extLst>
          </p:cNvPr>
          <p:cNvSpPr/>
          <p:nvPr/>
        </p:nvSpPr>
        <p:spPr>
          <a:xfrm>
            <a:off x="3211492" y="2393240"/>
            <a:ext cx="1293254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30</a:t>
            </a:r>
            <a:r>
              <a:rPr lang="en-US" sz="1050" b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external temperature</a:t>
            </a:r>
            <a:endParaRPr sz="1200" dirty="0"/>
          </a:p>
        </p:txBody>
      </p:sp>
      <p:sp>
        <p:nvSpPr>
          <p:cNvPr id="46" name="Google Shape;120;p17">
            <a:extLst>
              <a:ext uri="{FF2B5EF4-FFF2-40B4-BE49-F238E27FC236}">
                <a16:creationId xmlns:a16="http://schemas.microsoft.com/office/drawing/2014/main" id="{6ABDE287-1CA5-554C-B73C-71F0FA9B1AF1}"/>
              </a:ext>
            </a:extLst>
          </p:cNvPr>
          <p:cNvSpPr/>
          <p:nvPr/>
        </p:nvSpPr>
        <p:spPr>
          <a:xfrm>
            <a:off x="7414284" y="2393240"/>
            <a:ext cx="1293254" cy="2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30</a:t>
            </a:r>
            <a:r>
              <a:rPr lang="en-US" sz="1050" b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Symbol" panose="05050102010706020507" pitchFamily="18" charset="2"/>
              </a:rPr>
              <a:t></a:t>
            </a:r>
            <a:r>
              <a:rPr lang="en-US" sz="1050" b="1" u="none" strike="noStrike" cap="none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C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2"/>
                </a:solidFill>
                <a:latin typeface="Avenir"/>
                <a:sym typeface="Avenir"/>
              </a:rPr>
              <a:t>external temperature</a:t>
            </a:r>
            <a:endParaRPr sz="12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2233728-1C1D-1847-B374-38750284BF14}"/>
              </a:ext>
            </a:extLst>
          </p:cNvPr>
          <p:cNvCxnSpPr>
            <a:cxnSpLocks/>
          </p:cNvCxnSpPr>
          <p:nvPr/>
        </p:nvCxnSpPr>
        <p:spPr>
          <a:xfrm>
            <a:off x="3858119" y="2727181"/>
            <a:ext cx="0" cy="20826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F5130D1-8731-3A41-B78A-3B4994DC1494}"/>
              </a:ext>
            </a:extLst>
          </p:cNvPr>
          <p:cNvCxnSpPr>
            <a:cxnSpLocks/>
          </p:cNvCxnSpPr>
          <p:nvPr/>
        </p:nvCxnSpPr>
        <p:spPr>
          <a:xfrm>
            <a:off x="8060911" y="2727181"/>
            <a:ext cx="0" cy="20826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5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80;p16">
            <a:extLst>
              <a:ext uri="{FF2B5EF4-FFF2-40B4-BE49-F238E27FC236}">
                <a16:creationId xmlns:a16="http://schemas.microsoft.com/office/drawing/2014/main" id="{0FA13494-EBC8-EB47-992A-0CDA5C096BC5}"/>
              </a:ext>
            </a:extLst>
          </p:cNvPr>
          <p:cNvSpPr txBox="1">
            <a:spLocks/>
          </p:cNvSpPr>
          <p:nvPr/>
        </p:nvSpPr>
        <p:spPr>
          <a:xfrm>
            <a:off x="3794087" y="1530536"/>
            <a:ext cx="4934097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During the day in hot temperatures, </a:t>
            </a:r>
            <a:r>
              <a:rPr lang="en-GB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SmartWall’s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IoT-enabled fans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bring in the ambient warm and dry air. 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Humidity stored in SmartWall evaporates into the dry air,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absorbing energy and cooling the air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 cold air flows along the building wall, absorbing energy and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cooling the building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 cold air is then blown away.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1600"/>
              </a:spcBef>
              <a:buClr>
                <a:schemeClr val="dk1"/>
              </a:buClr>
              <a:buSzPts val="1100"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2" name="Google Shape;86;p17">
            <a:extLst>
              <a:ext uri="{FF2B5EF4-FFF2-40B4-BE49-F238E27FC236}">
                <a16:creationId xmlns:a16="http://schemas.microsoft.com/office/drawing/2014/main" id="{FA4328B0-E181-F341-B97A-C663362C61F9}"/>
              </a:ext>
            </a:extLst>
          </p:cNvPr>
          <p:cNvSpPr txBox="1"/>
          <p:nvPr/>
        </p:nvSpPr>
        <p:spPr>
          <a:xfrm>
            <a:off x="482132" y="1556392"/>
            <a:ext cx="2873389" cy="3339458"/>
          </a:xfrm>
          <a:prstGeom prst="rect">
            <a:avLst/>
          </a:prstGeom>
          <a:noFill/>
          <a:ln w="9525" cap="flat" cmpd="sng">
            <a:solidFill>
              <a:srgbClr val="FADC7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200"/>
              <a:buNone/>
              <a:defRPr sz="1200" b="1">
                <a:solidFill>
                  <a:srgbClr val="666666"/>
                </a:solidFill>
                <a:latin typeface="Avenir"/>
                <a:ea typeface="Avenir"/>
                <a:cs typeface="Avenir"/>
              </a:defRPr>
            </a:lvl1pPr>
          </a:lstStyle>
          <a:p>
            <a:endParaRPr>
              <a:sym typeface="Avenir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4294967295"/>
          </p:nvPr>
        </p:nvSpPr>
        <p:spPr>
          <a:xfrm>
            <a:off x="0" y="366713"/>
            <a:ext cx="4140200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7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31474" y="247650"/>
            <a:ext cx="7998848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How does SmartWall </a:t>
            </a:r>
            <a:r>
              <a:rPr lang="en-US" sz="2800" b="1" u="sng" dirty="0">
                <a:latin typeface="Avenir"/>
                <a:ea typeface="Avenir"/>
                <a:cs typeface="Avenir"/>
                <a:sym typeface="Avenir"/>
              </a:rPr>
              <a:t>cool</a:t>
            </a: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 during the </a:t>
            </a:r>
            <a:r>
              <a:rPr lang="en-US" sz="2800" b="1" u="sng" dirty="0">
                <a:latin typeface="Avenir"/>
                <a:ea typeface="Avenir"/>
                <a:cs typeface="Avenir"/>
                <a:sym typeface="Avenir"/>
              </a:rPr>
              <a:t>day</a:t>
            </a: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lang="en-US" sz="2800" dirty="0"/>
          </a:p>
        </p:txBody>
      </p:sp>
      <p:sp>
        <p:nvSpPr>
          <p:cNvPr id="73" name="Google Shape;91;p17">
            <a:extLst>
              <a:ext uri="{FF2B5EF4-FFF2-40B4-BE49-F238E27FC236}">
                <a16:creationId xmlns:a16="http://schemas.microsoft.com/office/drawing/2014/main" id="{52808DB1-B1A0-674D-A1C6-CD75DB1BED1C}"/>
              </a:ext>
            </a:extLst>
          </p:cNvPr>
          <p:cNvSpPr txBox="1"/>
          <p:nvPr/>
        </p:nvSpPr>
        <p:spPr>
          <a:xfrm>
            <a:off x="482132" y="1093515"/>
            <a:ext cx="2873389" cy="381000"/>
          </a:xfrm>
          <a:prstGeom prst="rect">
            <a:avLst/>
          </a:prstGeom>
          <a:noFill/>
          <a:ln w="9525" cap="flat" cmpd="sng">
            <a:solidFill>
              <a:srgbClr val="FADC7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200"/>
              <a:buNone/>
              <a:defRPr sz="1200" b="1">
                <a:solidFill>
                  <a:srgbClr val="FADC7E"/>
                </a:solidFill>
                <a:latin typeface="Avenir"/>
                <a:ea typeface="Avenir"/>
                <a:cs typeface="Avenir"/>
              </a:defRPr>
            </a:lvl1pPr>
          </a:lstStyle>
          <a:p>
            <a:r>
              <a:rPr lang="en-US" dirty="0">
                <a:sym typeface="Avenir"/>
              </a:rPr>
              <a:t>Daytime </a:t>
            </a:r>
            <a:r>
              <a:rPr lang="en-US" dirty="0">
                <a:solidFill>
                  <a:srgbClr val="0070C0"/>
                </a:solidFill>
                <a:sym typeface="Avenir"/>
              </a:rPr>
              <a:t>Cooling</a:t>
            </a:r>
          </a:p>
        </p:txBody>
      </p:sp>
      <p:sp>
        <p:nvSpPr>
          <p:cNvPr id="74" name="Google Shape;110;p17">
            <a:extLst>
              <a:ext uri="{FF2B5EF4-FFF2-40B4-BE49-F238E27FC236}">
                <a16:creationId xmlns:a16="http://schemas.microsoft.com/office/drawing/2014/main" id="{9DF7DB30-3727-E245-973B-F2C1F13F0646}"/>
              </a:ext>
            </a:extLst>
          </p:cNvPr>
          <p:cNvSpPr/>
          <p:nvPr/>
        </p:nvSpPr>
        <p:spPr>
          <a:xfrm>
            <a:off x="2053013" y="2138607"/>
            <a:ext cx="788276" cy="1983963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</a:schemeClr>
              </a:gs>
              <a:gs pos="0">
                <a:srgbClr val="00B0F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dk2"/>
                </a:solidFill>
                <a:latin typeface="Avenir"/>
                <a:sym typeface="Avenir"/>
              </a:rPr>
              <a:t>External </a:t>
            </a:r>
          </a:p>
          <a:p>
            <a:pPr algn="ctr"/>
            <a:r>
              <a:rPr lang="en-US" sz="1200" b="1" dirty="0">
                <a:solidFill>
                  <a:schemeClr val="dk2"/>
                </a:solidFill>
                <a:latin typeface="Avenir"/>
                <a:sym typeface="Avenir"/>
              </a:rPr>
              <a:t>Wall</a:t>
            </a:r>
            <a:endParaRPr sz="12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75" name="Google Shape;111;p17">
            <a:extLst>
              <a:ext uri="{FF2B5EF4-FFF2-40B4-BE49-F238E27FC236}">
                <a16:creationId xmlns:a16="http://schemas.microsoft.com/office/drawing/2014/main" id="{BFFB3408-FCA4-8848-9FFE-9B38DE7BB725}"/>
              </a:ext>
            </a:extLst>
          </p:cNvPr>
          <p:cNvSpPr/>
          <p:nvPr/>
        </p:nvSpPr>
        <p:spPr>
          <a:xfrm>
            <a:off x="1760618" y="2444863"/>
            <a:ext cx="105886" cy="1338930"/>
          </a:xfrm>
          <a:prstGeom prst="rect">
            <a:avLst/>
          </a:prstGeom>
          <a:solidFill>
            <a:srgbClr val="FFDDB2"/>
          </a:soli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112;p17">
            <a:extLst>
              <a:ext uri="{FF2B5EF4-FFF2-40B4-BE49-F238E27FC236}">
                <a16:creationId xmlns:a16="http://schemas.microsoft.com/office/drawing/2014/main" id="{10DEBA72-1427-384E-996A-36DA676623B9}"/>
              </a:ext>
            </a:extLst>
          </p:cNvPr>
          <p:cNvSpPr/>
          <p:nvPr/>
        </p:nvSpPr>
        <p:spPr>
          <a:xfrm>
            <a:off x="1544622" y="2208159"/>
            <a:ext cx="45719" cy="19144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113;p17">
            <a:extLst>
              <a:ext uri="{FF2B5EF4-FFF2-40B4-BE49-F238E27FC236}">
                <a16:creationId xmlns:a16="http://schemas.microsoft.com/office/drawing/2014/main" id="{17DF8454-B7F6-A34A-9A9B-92A91C8EF903}"/>
              </a:ext>
            </a:extLst>
          </p:cNvPr>
          <p:cNvCxnSpPr>
            <a:cxnSpLocks/>
          </p:cNvCxnSpPr>
          <p:nvPr/>
        </p:nvCxnSpPr>
        <p:spPr>
          <a:xfrm>
            <a:off x="1668035" y="4122570"/>
            <a:ext cx="389779" cy="0"/>
          </a:xfrm>
          <a:prstGeom prst="straightConnector1">
            <a:avLst/>
          </a:prstGeom>
          <a:noFill/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114;p17">
            <a:extLst>
              <a:ext uri="{FF2B5EF4-FFF2-40B4-BE49-F238E27FC236}">
                <a16:creationId xmlns:a16="http://schemas.microsoft.com/office/drawing/2014/main" id="{42FA482D-5887-D944-9EE7-6CEFF7BF682C}"/>
              </a:ext>
            </a:extLst>
          </p:cNvPr>
          <p:cNvCxnSpPr/>
          <p:nvPr/>
        </p:nvCxnSpPr>
        <p:spPr>
          <a:xfrm>
            <a:off x="1580541" y="4123143"/>
            <a:ext cx="193967" cy="0"/>
          </a:xfrm>
          <a:prstGeom prst="straightConnector1">
            <a:avLst/>
          </a:prstGeom>
          <a:noFill/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115;p17">
            <a:extLst>
              <a:ext uri="{FF2B5EF4-FFF2-40B4-BE49-F238E27FC236}">
                <a16:creationId xmlns:a16="http://schemas.microsoft.com/office/drawing/2014/main" id="{A914DAD6-8EB5-1B47-8CC6-9508BAB48162}"/>
              </a:ext>
            </a:extLst>
          </p:cNvPr>
          <p:cNvSpPr txBox="1"/>
          <p:nvPr/>
        </p:nvSpPr>
        <p:spPr>
          <a:xfrm rot="-5400000">
            <a:off x="606551" y="3083991"/>
            <a:ext cx="15504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Building Exterior</a:t>
            </a:r>
            <a:endParaRPr dirty="0"/>
          </a:p>
        </p:txBody>
      </p:sp>
      <p:sp>
        <p:nvSpPr>
          <p:cNvPr id="84" name="Google Shape;120;p17">
            <a:extLst>
              <a:ext uri="{FF2B5EF4-FFF2-40B4-BE49-F238E27FC236}">
                <a16:creationId xmlns:a16="http://schemas.microsoft.com/office/drawing/2014/main" id="{625D495A-206A-1941-8F99-A7C9884A3658}"/>
              </a:ext>
            </a:extLst>
          </p:cNvPr>
          <p:cNvSpPr/>
          <p:nvPr/>
        </p:nvSpPr>
        <p:spPr>
          <a:xfrm>
            <a:off x="542216" y="4264380"/>
            <a:ext cx="279712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100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… as warm dry air passes through, the stored water evaporates, absorbing energy, and cooling the air…</a:t>
            </a:r>
            <a:endParaRPr lang="en-US" sz="1100" dirty="0"/>
          </a:p>
        </p:txBody>
      </p:sp>
      <p:sp>
        <p:nvSpPr>
          <p:cNvPr id="146" name="Google Shape;125;p17">
            <a:extLst>
              <a:ext uri="{FF2B5EF4-FFF2-40B4-BE49-F238E27FC236}">
                <a16:creationId xmlns:a16="http://schemas.microsoft.com/office/drawing/2014/main" id="{4CB4136F-8C1C-0148-BE0A-BBDD4AE799EE}"/>
              </a:ext>
            </a:extLst>
          </p:cNvPr>
          <p:cNvSpPr/>
          <p:nvPr/>
        </p:nvSpPr>
        <p:spPr>
          <a:xfrm>
            <a:off x="2078372" y="3652731"/>
            <a:ext cx="1225590" cy="572091"/>
          </a:xfrm>
          <a:prstGeom prst="wedgeRectCallout">
            <a:avLst>
              <a:gd name="adj1" fmla="val -35337"/>
              <a:gd name="adj2" fmla="val -77608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lvl="0"/>
            <a:r>
              <a:rPr lang="en-US" sz="1100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…cold air absorbs heat, cooling the building wall…</a:t>
            </a:r>
            <a:endParaRPr lang="en-US" sz="1100" dirty="0"/>
          </a:p>
        </p:txBody>
      </p:sp>
      <p:sp>
        <p:nvSpPr>
          <p:cNvPr id="153" name="Google Shape;126;p17">
            <a:extLst>
              <a:ext uri="{FF2B5EF4-FFF2-40B4-BE49-F238E27FC236}">
                <a16:creationId xmlns:a16="http://schemas.microsoft.com/office/drawing/2014/main" id="{B694EBAC-E5E0-7841-985A-86A7378A5F08}"/>
              </a:ext>
            </a:extLst>
          </p:cNvPr>
          <p:cNvSpPr/>
          <p:nvPr/>
        </p:nvSpPr>
        <p:spPr>
          <a:xfrm>
            <a:off x="2105364" y="3313959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3</a:t>
            </a:r>
            <a:endParaRPr dirty="0"/>
          </a:p>
        </p:txBody>
      </p:sp>
      <p:sp>
        <p:nvSpPr>
          <p:cNvPr id="154" name="Google Shape;151;p17">
            <a:extLst>
              <a:ext uri="{FF2B5EF4-FFF2-40B4-BE49-F238E27FC236}">
                <a16:creationId xmlns:a16="http://schemas.microsoft.com/office/drawing/2014/main" id="{343F6C49-3FAE-6447-AEE7-952E3CB9235E}"/>
              </a:ext>
            </a:extLst>
          </p:cNvPr>
          <p:cNvSpPr/>
          <p:nvPr/>
        </p:nvSpPr>
        <p:spPr>
          <a:xfrm>
            <a:off x="415816" y="999039"/>
            <a:ext cx="277200" cy="2772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FADC7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FADC7E"/>
                </a:solidFill>
                <a:latin typeface="Avenir"/>
                <a:sym typeface="Avenir"/>
              </a:rPr>
              <a:t>1</a:t>
            </a:r>
            <a:endParaRPr sz="1200" dirty="0">
              <a:solidFill>
                <a:srgbClr val="FADC7E"/>
              </a:solidFill>
              <a:latin typeface="Avenir"/>
            </a:endParaRPr>
          </a:p>
        </p:txBody>
      </p:sp>
      <p:sp>
        <p:nvSpPr>
          <p:cNvPr id="155" name="Google Shape;134;p17">
            <a:extLst>
              <a:ext uri="{FF2B5EF4-FFF2-40B4-BE49-F238E27FC236}">
                <a16:creationId xmlns:a16="http://schemas.microsoft.com/office/drawing/2014/main" id="{A22AD38E-9BF0-D64F-B9CD-C458BB978436}"/>
              </a:ext>
            </a:extLst>
          </p:cNvPr>
          <p:cNvSpPr/>
          <p:nvPr/>
        </p:nvSpPr>
        <p:spPr>
          <a:xfrm>
            <a:off x="1564279" y="177232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dirty="0"/>
          </a:p>
        </p:txBody>
      </p:sp>
      <p:pic>
        <p:nvPicPr>
          <p:cNvPr id="159" name="Google Shape;166;p18">
            <a:extLst>
              <a:ext uri="{FF2B5EF4-FFF2-40B4-BE49-F238E27FC236}">
                <a16:creationId xmlns:a16="http://schemas.microsoft.com/office/drawing/2014/main" id="{7D7E8116-0CC3-9244-BDDA-E44E25D2D2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03973" y="3846995"/>
            <a:ext cx="217725" cy="20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6;p18">
            <a:extLst>
              <a:ext uri="{FF2B5EF4-FFF2-40B4-BE49-F238E27FC236}">
                <a16:creationId xmlns:a16="http://schemas.microsoft.com/office/drawing/2014/main" id="{005F0424-2F10-0848-A435-C7310DF4B7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04426" y="2192082"/>
            <a:ext cx="217725" cy="2023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18;p17">
            <a:extLst>
              <a:ext uri="{FF2B5EF4-FFF2-40B4-BE49-F238E27FC236}">
                <a16:creationId xmlns:a16="http://schemas.microsoft.com/office/drawing/2014/main" id="{A8A5527D-D72C-7F45-A0FE-780943044C3A}"/>
              </a:ext>
            </a:extLst>
          </p:cNvPr>
          <p:cNvSpPr/>
          <p:nvPr/>
        </p:nvSpPr>
        <p:spPr>
          <a:xfrm>
            <a:off x="474393" y="1624526"/>
            <a:ext cx="1110748" cy="4308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45700" rIns="36000" bIns="45700" anchor="t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SmartWall brings in warm dry</a:t>
            </a:r>
            <a:r>
              <a:rPr lang="en-US" sz="1100" b="1" dirty="0">
                <a:solidFill>
                  <a:schemeClr val="dk2"/>
                </a:solidFill>
                <a:latin typeface="Avenir"/>
              </a:rPr>
              <a:t> </a:t>
            </a: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air…</a:t>
            </a:r>
            <a:endParaRPr sz="11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163" name="Google Shape;117;p17">
            <a:extLst>
              <a:ext uri="{FF2B5EF4-FFF2-40B4-BE49-F238E27FC236}">
                <a16:creationId xmlns:a16="http://schemas.microsoft.com/office/drawing/2014/main" id="{825FAE2F-684A-D346-8192-CFB2F1D9468B}"/>
              </a:ext>
            </a:extLst>
          </p:cNvPr>
          <p:cNvSpPr/>
          <p:nvPr/>
        </p:nvSpPr>
        <p:spPr>
          <a:xfrm>
            <a:off x="3594382" y="1903141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/>
          </a:p>
        </p:txBody>
      </p:sp>
      <p:sp>
        <p:nvSpPr>
          <p:cNvPr id="164" name="Google Shape;124;p17">
            <a:extLst>
              <a:ext uri="{FF2B5EF4-FFF2-40B4-BE49-F238E27FC236}">
                <a16:creationId xmlns:a16="http://schemas.microsoft.com/office/drawing/2014/main" id="{A18BBC6B-F7D1-A448-8181-760C384BBB30}"/>
              </a:ext>
            </a:extLst>
          </p:cNvPr>
          <p:cNvSpPr/>
          <p:nvPr/>
        </p:nvSpPr>
        <p:spPr>
          <a:xfrm>
            <a:off x="3594381" y="257209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165" name="Google Shape;126;p17">
            <a:extLst>
              <a:ext uri="{FF2B5EF4-FFF2-40B4-BE49-F238E27FC236}">
                <a16:creationId xmlns:a16="http://schemas.microsoft.com/office/drawing/2014/main" id="{23A0A99B-DCA2-354A-8CCD-0413EA15BB3E}"/>
              </a:ext>
            </a:extLst>
          </p:cNvPr>
          <p:cNvSpPr/>
          <p:nvPr/>
        </p:nvSpPr>
        <p:spPr>
          <a:xfrm>
            <a:off x="3594381" y="3286473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dirty="0"/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53975657-C752-4874-9512-4D97BC96361D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2611201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FF0000"/>
                </a:gs>
                <a:gs pos="100000">
                  <a:srgbClr val="0070C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A0C127CD-8F20-4D1A-AD5A-0C39D567BAB1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2772829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FF0000"/>
                </a:gs>
                <a:gs pos="100000">
                  <a:srgbClr val="0070C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F32FB80F-0649-4AF2-93BD-9910BD9B2DA1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2934457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FF0000"/>
                </a:gs>
                <a:gs pos="100000">
                  <a:srgbClr val="0070C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B61E36BC-9271-4DD1-BA9E-5B199A8BCECE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3096085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FF0000"/>
                </a:gs>
                <a:gs pos="100000">
                  <a:srgbClr val="0070C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249E3A11-05DB-4BD4-BEA1-814397BD2A55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3257713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FF0000"/>
                </a:gs>
                <a:gs pos="100000">
                  <a:srgbClr val="0070C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1F1BC772-C445-43A2-A662-7156A83DD595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3419342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FF0000"/>
                </a:gs>
                <a:gs pos="100000">
                  <a:srgbClr val="0070C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oogle Shape;133;p17">
            <a:extLst>
              <a:ext uri="{FF2B5EF4-FFF2-40B4-BE49-F238E27FC236}">
                <a16:creationId xmlns:a16="http://schemas.microsoft.com/office/drawing/2014/main" id="{95E21A01-CE17-4F3C-9E65-1A8625FE109A}"/>
              </a:ext>
            </a:extLst>
          </p:cNvPr>
          <p:cNvCxnSpPr>
            <a:cxnSpLocks/>
          </p:cNvCxnSpPr>
          <p:nvPr/>
        </p:nvCxnSpPr>
        <p:spPr>
          <a:xfrm>
            <a:off x="1658040" y="2006603"/>
            <a:ext cx="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57" name="Google Shape;133;p17">
            <a:extLst>
              <a:ext uri="{FF2B5EF4-FFF2-40B4-BE49-F238E27FC236}">
                <a16:creationId xmlns:a16="http://schemas.microsoft.com/office/drawing/2014/main" id="{09497A22-5FA8-45F6-90CC-47C5B81B4DBE}"/>
              </a:ext>
            </a:extLst>
          </p:cNvPr>
          <p:cNvCxnSpPr>
            <a:cxnSpLocks/>
          </p:cNvCxnSpPr>
          <p:nvPr/>
        </p:nvCxnSpPr>
        <p:spPr>
          <a:xfrm rot="10800000">
            <a:off x="1977716" y="2002712"/>
            <a:ext cx="0" cy="576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60" name="Google Shape;124;p17">
            <a:extLst>
              <a:ext uri="{FF2B5EF4-FFF2-40B4-BE49-F238E27FC236}">
                <a16:creationId xmlns:a16="http://schemas.microsoft.com/office/drawing/2014/main" id="{AFBF9284-C059-47DC-9385-66717063536B}"/>
              </a:ext>
            </a:extLst>
          </p:cNvPr>
          <p:cNvSpPr/>
          <p:nvPr/>
        </p:nvSpPr>
        <p:spPr>
          <a:xfrm>
            <a:off x="616023" y="4144812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61" name="Google Shape;124;p17">
            <a:extLst>
              <a:ext uri="{FF2B5EF4-FFF2-40B4-BE49-F238E27FC236}">
                <a16:creationId xmlns:a16="http://schemas.microsoft.com/office/drawing/2014/main" id="{8783DB48-F32D-4FB3-BC65-611BF8B06B78}"/>
              </a:ext>
            </a:extLst>
          </p:cNvPr>
          <p:cNvSpPr/>
          <p:nvPr/>
        </p:nvSpPr>
        <p:spPr>
          <a:xfrm>
            <a:off x="1704765" y="2993835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62" name="Google Shape;126;p17">
            <a:extLst>
              <a:ext uri="{FF2B5EF4-FFF2-40B4-BE49-F238E27FC236}">
                <a16:creationId xmlns:a16="http://schemas.microsoft.com/office/drawing/2014/main" id="{215BF888-D917-4366-8920-383D6D5DC510}"/>
              </a:ext>
            </a:extLst>
          </p:cNvPr>
          <p:cNvSpPr/>
          <p:nvPr/>
        </p:nvSpPr>
        <p:spPr>
          <a:xfrm>
            <a:off x="1882909" y="177232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4</a:t>
            </a:r>
            <a:endParaRPr dirty="0"/>
          </a:p>
        </p:txBody>
      </p:sp>
      <p:sp>
        <p:nvSpPr>
          <p:cNvPr id="63" name="Google Shape;118;p17">
            <a:extLst>
              <a:ext uri="{FF2B5EF4-FFF2-40B4-BE49-F238E27FC236}">
                <a16:creationId xmlns:a16="http://schemas.microsoft.com/office/drawing/2014/main" id="{28429BD5-032B-4E2E-9806-4CD469ECFECA}"/>
              </a:ext>
            </a:extLst>
          </p:cNvPr>
          <p:cNvSpPr/>
          <p:nvPr/>
        </p:nvSpPr>
        <p:spPr>
          <a:xfrm>
            <a:off x="2170245" y="1624526"/>
            <a:ext cx="1110748" cy="4308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45700" rIns="36000" bIns="45700" anchor="t" anchorCtr="0">
            <a:noAutofit/>
          </a:bodyPr>
          <a:lstStyle/>
          <a:p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…cold air is blown away</a:t>
            </a:r>
            <a:endParaRPr sz="11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64" name="Google Shape;126;p17">
            <a:extLst>
              <a:ext uri="{FF2B5EF4-FFF2-40B4-BE49-F238E27FC236}">
                <a16:creationId xmlns:a16="http://schemas.microsoft.com/office/drawing/2014/main" id="{EB75184D-98F6-4A50-914E-35CFB72C326C}"/>
              </a:ext>
            </a:extLst>
          </p:cNvPr>
          <p:cNvSpPr/>
          <p:nvPr/>
        </p:nvSpPr>
        <p:spPr>
          <a:xfrm>
            <a:off x="3594381" y="3950434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B31B150-C343-B245-91AD-8F495B3A456C}"/>
              </a:ext>
            </a:extLst>
          </p:cNvPr>
          <p:cNvCxnSpPr/>
          <p:nvPr/>
        </p:nvCxnSpPr>
        <p:spPr>
          <a:xfrm>
            <a:off x="2818041" y="2129954"/>
            <a:ext cx="528894" cy="0"/>
          </a:xfrm>
          <a:prstGeom prst="line">
            <a:avLst/>
          </a:prstGeom>
          <a:gradFill flip="none" rotWithShape="1">
            <a:gsLst>
              <a:gs pos="27000">
                <a:schemeClr val="bg1">
                  <a:lumMod val="85000"/>
                </a:schemeClr>
              </a:gs>
              <a:gs pos="0">
                <a:srgbClr val="00B0F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89BA362-40AC-F742-82E1-6339153CBBFC}"/>
              </a:ext>
            </a:extLst>
          </p:cNvPr>
          <p:cNvSpPr/>
          <p:nvPr/>
        </p:nvSpPr>
        <p:spPr>
          <a:xfrm rot="16200000">
            <a:off x="2299639" y="2739493"/>
            <a:ext cx="1602459" cy="279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venir"/>
                <a:sym typeface="Avenir"/>
              </a:rPr>
              <a:t>Building Interior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venir"/>
            </a:endParaRPr>
          </a:p>
        </p:txBody>
      </p:sp>
      <p:sp>
        <p:nvSpPr>
          <p:cNvPr id="46" name="Slide Number Placeholder 2">
            <a:extLst>
              <a:ext uri="{FF2B5EF4-FFF2-40B4-BE49-F238E27FC236}">
                <a16:creationId xmlns:a16="http://schemas.microsoft.com/office/drawing/2014/main" id="{EE271BED-AE8E-2D43-AE99-A431E7F203B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BBEFDD-A692-E94D-9D04-C113F209E751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482132" y="1556391"/>
            <a:ext cx="2873389" cy="333945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rgbClr val="666666"/>
                </a:solidFill>
                <a:latin typeface="Avenir"/>
                <a:ea typeface="Avenir"/>
                <a:cs typeface="Avenir"/>
              </a:defRPr>
            </a:lvl1pPr>
          </a:lstStyle>
          <a:p>
            <a:endParaRPr>
              <a:sym typeface="Avenir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4294967295"/>
          </p:nvPr>
        </p:nvSpPr>
        <p:spPr>
          <a:xfrm>
            <a:off x="0" y="366713"/>
            <a:ext cx="4140200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7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31473" y="247650"/>
            <a:ext cx="852295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How does SmartWall </a:t>
            </a:r>
            <a:r>
              <a:rPr lang="en-US" sz="2800" b="1" i="0" u="sng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charge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lang="en-US" sz="2800" b="1" i="0" u="sng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heat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 at </a:t>
            </a:r>
            <a:r>
              <a:rPr lang="en-US" sz="2800" b="1" i="0" u="sng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night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?</a:t>
            </a:r>
            <a:endParaRPr dirty="0"/>
          </a:p>
        </p:txBody>
      </p:sp>
      <p:sp>
        <p:nvSpPr>
          <p:cNvPr id="91" name="Google Shape;91;p17"/>
          <p:cNvSpPr txBox="1"/>
          <p:nvPr/>
        </p:nvSpPr>
        <p:spPr>
          <a:xfrm>
            <a:off x="482132" y="1093515"/>
            <a:ext cx="2873389" cy="3810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chemeClr val="accent3"/>
                </a:solidFill>
                <a:latin typeface="Avenir"/>
                <a:ea typeface="Avenir"/>
                <a:cs typeface="Avenir"/>
              </a:defRPr>
            </a:lvl1pPr>
          </a:lstStyle>
          <a:p>
            <a:r>
              <a:rPr lang="en-US" dirty="0" err="1">
                <a:sym typeface="Avenir"/>
              </a:rPr>
              <a:t>Nightime</a:t>
            </a:r>
            <a:r>
              <a:rPr lang="en-US" dirty="0">
                <a:sym typeface="Avenir"/>
              </a:rPr>
              <a:t> </a:t>
            </a:r>
            <a:r>
              <a:rPr lang="en-US" dirty="0">
                <a:solidFill>
                  <a:srgbClr val="C00000"/>
                </a:solidFill>
                <a:sym typeface="Avenir"/>
              </a:rPr>
              <a:t>Heating</a:t>
            </a:r>
            <a:r>
              <a:rPr lang="en-US" dirty="0">
                <a:sym typeface="Avenir"/>
              </a:rPr>
              <a:t> &amp; Charging </a:t>
            </a:r>
            <a:endParaRPr dirty="0">
              <a:sym typeface="Avenir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053013" y="2138607"/>
            <a:ext cx="788276" cy="1983963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</a:schemeClr>
              </a:gs>
              <a:gs pos="0">
                <a:srgbClr val="C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dk2"/>
                </a:solidFill>
                <a:latin typeface="Avenir"/>
                <a:sym typeface="Avenir"/>
              </a:rPr>
              <a:t>External </a:t>
            </a:r>
          </a:p>
          <a:p>
            <a:pPr algn="ctr"/>
            <a:r>
              <a:rPr lang="en-US" sz="1200" b="1" dirty="0">
                <a:solidFill>
                  <a:schemeClr val="dk2"/>
                </a:solidFill>
                <a:latin typeface="Avenir"/>
                <a:sym typeface="Avenir"/>
              </a:rPr>
              <a:t>Wall</a:t>
            </a:r>
            <a:endParaRPr sz="12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544622" y="2208159"/>
            <a:ext cx="45719" cy="19144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 rot="-5400000">
            <a:off x="606551" y="3083991"/>
            <a:ext cx="15504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Building Exterior</a:t>
            </a:r>
            <a:endParaRPr dirty="0"/>
          </a:p>
        </p:txBody>
      </p:sp>
      <p:sp>
        <p:nvSpPr>
          <p:cNvPr id="118" name="Google Shape;118;p17"/>
          <p:cNvSpPr/>
          <p:nvPr/>
        </p:nvSpPr>
        <p:spPr>
          <a:xfrm>
            <a:off x="503557" y="1584285"/>
            <a:ext cx="1110748" cy="4308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45700" rIns="36000" bIns="45700" anchor="t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SmartWall brings in cold, humid</a:t>
            </a:r>
            <a:r>
              <a:rPr lang="en-US" sz="1100" b="1" dirty="0">
                <a:solidFill>
                  <a:schemeClr val="dk2"/>
                </a:solidFill>
                <a:latin typeface="Avenir"/>
              </a:rPr>
              <a:t> </a:t>
            </a: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air …</a:t>
            </a:r>
            <a:endParaRPr sz="11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81741" y="4409511"/>
            <a:ext cx="299314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1100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…as humid air passes through, water is absorbed by SmartWall,</a:t>
            </a: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 “charging” it.</a:t>
            </a:r>
            <a:endParaRPr dirty="0"/>
          </a:p>
        </p:txBody>
      </p:sp>
      <p:sp>
        <p:nvSpPr>
          <p:cNvPr id="124" name="Google Shape;124;p17"/>
          <p:cNvSpPr/>
          <p:nvPr/>
        </p:nvSpPr>
        <p:spPr>
          <a:xfrm>
            <a:off x="593163" y="4247373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125" name="Google Shape;125;p17"/>
          <p:cNvSpPr/>
          <p:nvPr/>
        </p:nvSpPr>
        <p:spPr>
          <a:xfrm>
            <a:off x="2165372" y="3602001"/>
            <a:ext cx="1073460" cy="744538"/>
          </a:xfrm>
          <a:prstGeom prst="wedgeRectCallout">
            <a:avLst>
              <a:gd name="adj1" fmla="val -35027"/>
              <a:gd name="adj2" fmla="val -71761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45700" rIns="36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Absorption releases heat, heating the building’s wall</a:t>
            </a:r>
            <a:endParaRPr dirty="0"/>
          </a:p>
        </p:txBody>
      </p:sp>
      <p:sp>
        <p:nvSpPr>
          <p:cNvPr id="151" name="Google Shape;151;p17"/>
          <p:cNvSpPr/>
          <p:nvPr/>
        </p:nvSpPr>
        <p:spPr>
          <a:xfrm>
            <a:off x="415816" y="999039"/>
            <a:ext cx="277200" cy="2772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Avenir"/>
                <a:sym typeface="Avenir"/>
              </a:rPr>
              <a:t>2A</a:t>
            </a:r>
            <a:endParaRPr sz="1200" dirty="0">
              <a:solidFill>
                <a:schemeClr val="accent3"/>
              </a:solidFill>
              <a:latin typeface="Avenir"/>
            </a:endParaRPr>
          </a:p>
        </p:txBody>
      </p:sp>
      <p:pic>
        <p:nvPicPr>
          <p:cNvPr id="72" name="Google Shape;166;p18">
            <a:extLst>
              <a:ext uri="{FF2B5EF4-FFF2-40B4-BE49-F238E27FC236}">
                <a16:creationId xmlns:a16="http://schemas.microsoft.com/office/drawing/2014/main" id="{05B662D0-BAA8-2A4B-931A-31E1B07EEF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04426" y="2192082"/>
            <a:ext cx="217725" cy="20233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80;p16">
            <a:extLst>
              <a:ext uri="{FF2B5EF4-FFF2-40B4-BE49-F238E27FC236}">
                <a16:creationId xmlns:a16="http://schemas.microsoft.com/office/drawing/2014/main" id="{62CA9934-30F7-4942-B7FA-0D619DAC85F6}"/>
              </a:ext>
            </a:extLst>
          </p:cNvPr>
          <p:cNvSpPr txBox="1">
            <a:spLocks/>
          </p:cNvSpPr>
          <p:nvPr/>
        </p:nvSpPr>
        <p:spPr>
          <a:xfrm>
            <a:off x="3794087" y="1530536"/>
            <a:ext cx="5072327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At night in cold temperatures, </a:t>
            </a:r>
            <a:r>
              <a:rPr lang="en-GB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SmartWall’s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IoT-enabled fans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bring in the ambient cold and humid air. 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uniquely treated material absorbs moisture, allowing the SmartWall to “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charge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”, holding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potential energy in the form of absorbed humidity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Water vapour absorption releases heat, warming the air flowing along the building wall,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heating the building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 dry and warm air is blown away into the night.</a:t>
            </a:r>
          </a:p>
        </p:txBody>
      </p:sp>
      <p:sp>
        <p:nvSpPr>
          <p:cNvPr id="76" name="Google Shape;117;p17">
            <a:extLst>
              <a:ext uri="{FF2B5EF4-FFF2-40B4-BE49-F238E27FC236}">
                <a16:creationId xmlns:a16="http://schemas.microsoft.com/office/drawing/2014/main" id="{F4C0C7C8-5549-D242-A614-9F8A555654C5}"/>
              </a:ext>
            </a:extLst>
          </p:cNvPr>
          <p:cNvSpPr/>
          <p:nvPr/>
        </p:nvSpPr>
        <p:spPr>
          <a:xfrm>
            <a:off x="3594382" y="1903141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/>
          </a:p>
        </p:txBody>
      </p:sp>
      <p:sp>
        <p:nvSpPr>
          <p:cNvPr id="77" name="Google Shape;124;p17">
            <a:extLst>
              <a:ext uri="{FF2B5EF4-FFF2-40B4-BE49-F238E27FC236}">
                <a16:creationId xmlns:a16="http://schemas.microsoft.com/office/drawing/2014/main" id="{8C7A315A-64A4-474D-9CEC-9813CB461A1B}"/>
              </a:ext>
            </a:extLst>
          </p:cNvPr>
          <p:cNvSpPr/>
          <p:nvPr/>
        </p:nvSpPr>
        <p:spPr>
          <a:xfrm>
            <a:off x="3594381" y="257209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78" name="Google Shape;126;p17">
            <a:extLst>
              <a:ext uri="{FF2B5EF4-FFF2-40B4-BE49-F238E27FC236}">
                <a16:creationId xmlns:a16="http://schemas.microsoft.com/office/drawing/2014/main" id="{376B7C67-6590-A349-816C-C632825D65E2}"/>
              </a:ext>
            </a:extLst>
          </p:cNvPr>
          <p:cNvSpPr/>
          <p:nvPr/>
        </p:nvSpPr>
        <p:spPr>
          <a:xfrm>
            <a:off x="3594381" y="3507902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dirty="0"/>
          </a:p>
        </p:txBody>
      </p:sp>
      <p:sp>
        <p:nvSpPr>
          <p:cNvPr id="81" name="Google Shape;111;p17">
            <a:extLst>
              <a:ext uri="{FF2B5EF4-FFF2-40B4-BE49-F238E27FC236}">
                <a16:creationId xmlns:a16="http://schemas.microsoft.com/office/drawing/2014/main" id="{FAB0E0C8-AD32-B742-808F-B45E4A8CE821}"/>
              </a:ext>
            </a:extLst>
          </p:cNvPr>
          <p:cNvSpPr/>
          <p:nvPr/>
        </p:nvSpPr>
        <p:spPr>
          <a:xfrm>
            <a:off x="1760618" y="2444863"/>
            <a:ext cx="105886" cy="1338930"/>
          </a:xfrm>
          <a:prstGeom prst="rect">
            <a:avLst/>
          </a:prstGeom>
          <a:solidFill>
            <a:srgbClr val="FFDDB2"/>
          </a:soli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F506705-039B-4B7A-BDA4-395D65EC68A0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2611201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5462505A-58C8-4F04-8DB6-CBAAD944ABE5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2772829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64FC1F15-297E-458F-A9E1-5FB7A383684E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2934457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7DE9ED6B-BD10-4E2B-97B7-723755498CBF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3096085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3ACC467-A2EC-44EA-99BC-F25ADF6F33E1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3257713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D8404D8E-8ABC-4A03-B3AD-6FC3A47849BF}"/>
              </a:ext>
            </a:extLst>
          </p:cNvPr>
          <p:cNvCxnSpPr>
            <a:cxnSpLocks noChangeAspect="1"/>
          </p:cNvCxnSpPr>
          <p:nvPr/>
        </p:nvCxnSpPr>
        <p:spPr>
          <a:xfrm>
            <a:off x="1636456" y="3419342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Google Shape;124;p17">
            <a:extLst>
              <a:ext uri="{FF2B5EF4-FFF2-40B4-BE49-F238E27FC236}">
                <a16:creationId xmlns:a16="http://schemas.microsoft.com/office/drawing/2014/main" id="{67BBE91E-77C8-49DC-8935-473536E2CE35}"/>
              </a:ext>
            </a:extLst>
          </p:cNvPr>
          <p:cNvSpPr/>
          <p:nvPr/>
        </p:nvSpPr>
        <p:spPr>
          <a:xfrm>
            <a:off x="1704765" y="2993835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40" name="Google Shape;126;p17">
            <a:extLst>
              <a:ext uri="{FF2B5EF4-FFF2-40B4-BE49-F238E27FC236}">
                <a16:creationId xmlns:a16="http://schemas.microsoft.com/office/drawing/2014/main" id="{4C557EED-60F2-48DA-A232-5F89DD88A850}"/>
              </a:ext>
            </a:extLst>
          </p:cNvPr>
          <p:cNvSpPr/>
          <p:nvPr/>
        </p:nvSpPr>
        <p:spPr>
          <a:xfrm>
            <a:off x="2105364" y="3313959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3</a:t>
            </a:r>
            <a:endParaRPr dirty="0"/>
          </a:p>
        </p:txBody>
      </p:sp>
      <p:sp>
        <p:nvSpPr>
          <p:cNvPr id="42" name="Google Shape;118;p17">
            <a:extLst>
              <a:ext uri="{FF2B5EF4-FFF2-40B4-BE49-F238E27FC236}">
                <a16:creationId xmlns:a16="http://schemas.microsoft.com/office/drawing/2014/main" id="{A8BF2D4A-B9B3-48BB-8559-DA58E3B07D90}"/>
              </a:ext>
            </a:extLst>
          </p:cNvPr>
          <p:cNvSpPr/>
          <p:nvPr/>
        </p:nvSpPr>
        <p:spPr>
          <a:xfrm>
            <a:off x="2170245" y="1616362"/>
            <a:ext cx="1110748" cy="4308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45700" rIns="36000" bIns="45700" anchor="t" anchorCtr="0">
            <a:noAutofit/>
          </a:bodyPr>
          <a:lstStyle/>
          <a:p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…warm air is blown away</a:t>
            </a:r>
            <a:endParaRPr sz="11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45" name="Google Shape;134;p17">
            <a:extLst>
              <a:ext uri="{FF2B5EF4-FFF2-40B4-BE49-F238E27FC236}">
                <a16:creationId xmlns:a16="http://schemas.microsoft.com/office/drawing/2014/main" id="{66CA4515-8CEF-43EB-8B36-D2A9D54DC25D}"/>
              </a:ext>
            </a:extLst>
          </p:cNvPr>
          <p:cNvSpPr/>
          <p:nvPr/>
        </p:nvSpPr>
        <p:spPr>
          <a:xfrm>
            <a:off x="1564279" y="177232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dirty="0"/>
          </a:p>
        </p:txBody>
      </p:sp>
      <p:sp>
        <p:nvSpPr>
          <p:cNvPr id="46" name="Google Shape;126;p17">
            <a:extLst>
              <a:ext uri="{FF2B5EF4-FFF2-40B4-BE49-F238E27FC236}">
                <a16:creationId xmlns:a16="http://schemas.microsoft.com/office/drawing/2014/main" id="{8367C105-D8DA-4197-A822-9F3A904472F3}"/>
              </a:ext>
            </a:extLst>
          </p:cNvPr>
          <p:cNvSpPr/>
          <p:nvPr/>
        </p:nvSpPr>
        <p:spPr>
          <a:xfrm>
            <a:off x="1882909" y="177232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4</a:t>
            </a:r>
            <a:endParaRPr dirty="0"/>
          </a:p>
        </p:txBody>
      </p:sp>
      <p:cxnSp>
        <p:nvCxnSpPr>
          <p:cNvPr id="47" name="Google Shape;133;p17">
            <a:extLst>
              <a:ext uri="{FF2B5EF4-FFF2-40B4-BE49-F238E27FC236}">
                <a16:creationId xmlns:a16="http://schemas.microsoft.com/office/drawing/2014/main" id="{AFDD21AF-1ED8-4F94-8E78-889B3872C1AF}"/>
              </a:ext>
            </a:extLst>
          </p:cNvPr>
          <p:cNvCxnSpPr>
            <a:cxnSpLocks/>
          </p:cNvCxnSpPr>
          <p:nvPr/>
        </p:nvCxnSpPr>
        <p:spPr>
          <a:xfrm>
            <a:off x="1658040" y="2006603"/>
            <a:ext cx="0" cy="468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48" name="Google Shape;133;p17">
            <a:extLst>
              <a:ext uri="{FF2B5EF4-FFF2-40B4-BE49-F238E27FC236}">
                <a16:creationId xmlns:a16="http://schemas.microsoft.com/office/drawing/2014/main" id="{4F99DB74-A647-41F1-9665-4F523488C88A}"/>
              </a:ext>
            </a:extLst>
          </p:cNvPr>
          <p:cNvCxnSpPr>
            <a:cxnSpLocks/>
          </p:cNvCxnSpPr>
          <p:nvPr/>
        </p:nvCxnSpPr>
        <p:spPr>
          <a:xfrm rot="10800000">
            <a:off x="1977716" y="2002712"/>
            <a:ext cx="0" cy="57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49" name="Google Shape;166;p18">
            <a:extLst>
              <a:ext uri="{FF2B5EF4-FFF2-40B4-BE49-F238E27FC236}">
                <a16:creationId xmlns:a16="http://schemas.microsoft.com/office/drawing/2014/main" id="{88E3E9EA-0DBB-4373-A1EE-45B3922503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03973" y="3846995"/>
            <a:ext cx="217725" cy="2023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113;p17">
            <a:extLst>
              <a:ext uri="{FF2B5EF4-FFF2-40B4-BE49-F238E27FC236}">
                <a16:creationId xmlns:a16="http://schemas.microsoft.com/office/drawing/2014/main" id="{A37C29B2-F74D-49D7-88B8-678C1F401EFC}"/>
              </a:ext>
            </a:extLst>
          </p:cNvPr>
          <p:cNvCxnSpPr/>
          <p:nvPr/>
        </p:nvCxnSpPr>
        <p:spPr>
          <a:xfrm>
            <a:off x="1775710" y="4122570"/>
            <a:ext cx="288000" cy="0"/>
          </a:xfrm>
          <a:prstGeom prst="straightConnector1">
            <a:avLst/>
          </a:prstGeom>
          <a:noFill/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" name="Google Shape;114;p17">
            <a:extLst>
              <a:ext uri="{FF2B5EF4-FFF2-40B4-BE49-F238E27FC236}">
                <a16:creationId xmlns:a16="http://schemas.microsoft.com/office/drawing/2014/main" id="{4DF6762D-A8E6-4B01-B548-C3EEABDAD04B}"/>
              </a:ext>
            </a:extLst>
          </p:cNvPr>
          <p:cNvCxnSpPr/>
          <p:nvPr/>
        </p:nvCxnSpPr>
        <p:spPr>
          <a:xfrm>
            <a:off x="1580541" y="4123143"/>
            <a:ext cx="193967" cy="0"/>
          </a:xfrm>
          <a:prstGeom prst="straightConnector1">
            <a:avLst/>
          </a:prstGeom>
          <a:noFill/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126;p17">
            <a:extLst>
              <a:ext uri="{FF2B5EF4-FFF2-40B4-BE49-F238E27FC236}">
                <a16:creationId xmlns:a16="http://schemas.microsoft.com/office/drawing/2014/main" id="{620BF3C5-E5A8-4B49-8789-C4D383A99968}"/>
              </a:ext>
            </a:extLst>
          </p:cNvPr>
          <p:cNvSpPr/>
          <p:nvPr/>
        </p:nvSpPr>
        <p:spPr>
          <a:xfrm>
            <a:off x="3594381" y="4208194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8E65D9-8D57-2E47-8BDE-D07A6471F483}"/>
              </a:ext>
            </a:extLst>
          </p:cNvPr>
          <p:cNvCxnSpPr/>
          <p:nvPr/>
        </p:nvCxnSpPr>
        <p:spPr>
          <a:xfrm>
            <a:off x="2818041" y="2129954"/>
            <a:ext cx="528894" cy="0"/>
          </a:xfrm>
          <a:prstGeom prst="line">
            <a:avLst/>
          </a:prstGeom>
          <a:gradFill flip="none" rotWithShape="1">
            <a:gsLst>
              <a:gs pos="27000">
                <a:schemeClr val="bg1">
                  <a:lumMod val="85000"/>
                </a:schemeClr>
              </a:gs>
              <a:gs pos="0">
                <a:srgbClr val="00B0F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231F5C1-A33B-B740-8BF3-32DFCC6898E8}"/>
              </a:ext>
            </a:extLst>
          </p:cNvPr>
          <p:cNvSpPr/>
          <p:nvPr/>
        </p:nvSpPr>
        <p:spPr>
          <a:xfrm rot="16200000">
            <a:off x="2299639" y="2728607"/>
            <a:ext cx="1602459" cy="2797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venir"/>
                <a:sym typeface="Avenir"/>
              </a:rPr>
              <a:t>Building Interior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venir"/>
            </a:endParaRPr>
          </a:p>
        </p:txBody>
      </p:sp>
      <p:sp>
        <p:nvSpPr>
          <p:cNvPr id="53" name="Slide Number Placeholder 2">
            <a:extLst>
              <a:ext uri="{FF2B5EF4-FFF2-40B4-BE49-F238E27FC236}">
                <a16:creationId xmlns:a16="http://schemas.microsoft.com/office/drawing/2014/main" id="{7F55208B-6866-8D41-B16F-0D6F973B56F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422134-EBF8-A446-9209-0B6FEAE8963A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8165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86;p17">
            <a:extLst>
              <a:ext uri="{FF2B5EF4-FFF2-40B4-BE49-F238E27FC236}">
                <a16:creationId xmlns:a16="http://schemas.microsoft.com/office/drawing/2014/main" id="{826F89AA-A8BE-4C12-BB79-4B9FBB5145D6}"/>
              </a:ext>
            </a:extLst>
          </p:cNvPr>
          <p:cNvSpPr txBox="1"/>
          <p:nvPr/>
        </p:nvSpPr>
        <p:spPr>
          <a:xfrm>
            <a:off x="482132" y="1515321"/>
            <a:ext cx="2873389" cy="3339458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rgbClr val="666666"/>
                </a:solidFill>
                <a:latin typeface="Avenir"/>
                <a:ea typeface="Avenir"/>
                <a:cs typeface="Avenir"/>
              </a:defRPr>
            </a:lvl1pPr>
          </a:lstStyle>
          <a:p>
            <a:endParaRPr>
              <a:sym typeface="Avenir"/>
            </a:endParaRPr>
          </a:p>
        </p:txBody>
      </p:sp>
      <p:cxnSp>
        <p:nvCxnSpPr>
          <p:cNvPr id="56" name="Google Shape;133;p17">
            <a:extLst>
              <a:ext uri="{FF2B5EF4-FFF2-40B4-BE49-F238E27FC236}">
                <a16:creationId xmlns:a16="http://schemas.microsoft.com/office/drawing/2014/main" id="{1FE609B6-96E8-4E4F-8BCA-B485B1F562BC}"/>
              </a:ext>
            </a:extLst>
          </p:cNvPr>
          <p:cNvCxnSpPr>
            <a:cxnSpLocks/>
          </p:cNvCxnSpPr>
          <p:nvPr/>
        </p:nvCxnSpPr>
        <p:spPr>
          <a:xfrm>
            <a:off x="1985066" y="2010588"/>
            <a:ext cx="0" cy="46800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88" name="Google Shape;88;p17"/>
          <p:cNvSpPr txBox="1">
            <a:spLocks noGrp="1"/>
          </p:cNvSpPr>
          <p:nvPr>
            <p:ph type="title" idx="4294967295"/>
          </p:nvPr>
        </p:nvSpPr>
        <p:spPr>
          <a:xfrm>
            <a:off x="0" y="366713"/>
            <a:ext cx="4140200" cy="74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Deliveries</a:t>
            </a:r>
            <a:endParaRPr sz="30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7"/>
          <p:cNvSpPr/>
          <p:nvPr/>
        </p:nvSpPr>
        <p:spPr>
          <a:xfrm rot="10800000">
            <a:off x="6949905" y="-2753"/>
            <a:ext cx="2194094" cy="1114577"/>
          </a:xfrm>
          <a:prstGeom prst="triangle">
            <a:avLst>
              <a:gd name="adj" fmla="val 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31473" y="247650"/>
            <a:ext cx="871252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How does SmartWall </a:t>
            </a:r>
            <a:r>
              <a:rPr lang="en-US" sz="2800" b="1" u="sng" dirty="0">
                <a:latin typeface="Avenir"/>
                <a:ea typeface="Avenir"/>
                <a:cs typeface="Avenir"/>
                <a:sym typeface="Avenir"/>
              </a:rPr>
              <a:t>charge</a:t>
            </a: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 &amp; </a:t>
            </a:r>
            <a:r>
              <a:rPr lang="en-US" sz="2800" b="1" u="sng" dirty="0">
                <a:latin typeface="Avenir"/>
                <a:ea typeface="Avenir"/>
                <a:cs typeface="Avenir"/>
                <a:sym typeface="Avenir"/>
              </a:rPr>
              <a:t>cool</a:t>
            </a: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 at </a:t>
            </a:r>
            <a:r>
              <a:rPr lang="en-US" sz="2800" b="1" u="sng" dirty="0">
                <a:latin typeface="Avenir"/>
                <a:ea typeface="Avenir"/>
                <a:cs typeface="Avenir"/>
                <a:sym typeface="Avenir"/>
              </a:rPr>
              <a:t>night</a:t>
            </a:r>
            <a:r>
              <a:rPr lang="en-US" sz="2800" b="1" dirty="0">
                <a:latin typeface="Avenir"/>
                <a:ea typeface="Avenir"/>
                <a:cs typeface="Avenir"/>
                <a:sym typeface="Avenir"/>
              </a:rPr>
              <a:t>?</a:t>
            </a:r>
            <a:endParaRPr lang="en-US" sz="2800" dirty="0"/>
          </a:p>
        </p:txBody>
      </p:sp>
      <p:sp>
        <p:nvSpPr>
          <p:cNvPr id="91" name="Google Shape;91;p17"/>
          <p:cNvSpPr txBox="1"/>
          <p:nvPr/>
        </p:nvSpPr>
        <p:spPr>
          <a:xfrm>
            <a:off x="482132" y="1093515"/>
            <a:ext cx="2873389" cy="3810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SzPts val="1200"/>
              <a:buNone/>
              <a:defRPr sz="1200" b="1">
                <a:solidFill>
                  <a:schemeClr val="accent3"/>
                </a:solidFill>
                <a:latin typeface="Avenir"/>
                <a:ea typeface="Avenir"/>
                <a:cs typeface="Avenir"/>
              </a:defRPr>
            </a:lvl1pPr>
          </a:lstStyle>
          <a:p>
            <a:r>
              <a:rPr lang="en-US" dirty="0" err="1">
                <a:sym typeface="Avenir"/>
              </a:rPr>
              <a:t>Nightime</a:t>
            </a:r>
            <a:r>
              <a:rPr lang="en-US" dirty="0">
                <a:sym typeface="Avenir"/>
              </a:rPr>
              <a:t> </a:t>
            </a:r>
            <a:r>
              <a:rPr lang="en-US" dirty="0">
                <a:solidFill>
                  <a:srgbClr val="0070C0"/>
                </a:solidFill>
                <a:sym typeface="Avenir"/>
              </a:rPr>
              <a:t>Cooling</a:t>
            </a:r>
            <a:r>
              <a:rPr lang="en-US" dirty="0">
                <a:sym typeface="Avenir"/>
              </a:rPr>
              <a:t> &amp; Charging </a:t>
            </a:r>
            <a:endParaRPr dirty="0">
              <a:sym typeface="Avenir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2053013" y="2138607"/>
            <a:ext cx="788276" cy="1983963"/>
          </a:xfrm>
          <a:prstGeom prst="rect">
            <a:avLst/>
          </a:prstGeom>
          <a:gradFill flip="none" rotWithShape="1">
            <a:gsLst>
              <a:gs pos="27000">
                <a:schemeClr val="bg1">
                  <a:lumMod val="85000"/>
                </a:schemeClr>
              </a:gs>
              <a:gs pos="0">
                <a:srgbClr val="00B0F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dk2"/>
                </a:solidFill>
                <a:latin typeface="Avenir"/>
                <a:sym typeface="Avenir"/>
              </a:rPr>
              <a:t>External </a:t>
            </a:r>
          </a:p>
          <a:p>
            <a:pPr algn="ctr"/>
            <a:r>
              <a:rPr lang="en-US" sz="1200" b="1" dirty="0">
                <a:solidFill>
                  <a:schemeClr val="dk2"/>
                </a:solidFill>
                <a:latin typeface="Avenir"/>
                <a:sym typeface="Avenir"/>
              </a:rPr>
              <a:t>Wall</a:t>
            </a:r>
            <a:endParaRPr sz="12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1760618" y="2444863"/>
            <a:ext cx="105886" cy="1338930"/>
          </a:xfrm>
          <a:prstGeom prst="rect">
            <a:avLst/>
          </a:prstGeom>
          <a:solidFill>
            <a:srgbClr val="FFDDB2"/>
          </a:soli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544622" y="2208159"/>
            <a:ext cx="45719" cy="19144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7"/>
          <p:cNvCxnSpPr>
            <a:cxnSpLocks/>
          </p:cNvCxnSpPr>
          <p:nvPr/>
        </p:nvCxnSpPr>
        <p:spPr>
          <a:xfrm>
            <a:off x="1668035" y="4122570"/>
            <a:ext cx="389779" cy="0"/>
          </a:xfrm>
          <a:prstGeom prst="straightConnector1">
            <a:avLst/>
          </a:prstGeom>
          <a:noFill/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17"/>
          <p:cNvCxnSpPr/>
          <p:nvPr/>
        </p:nvCxnSpPr>
        <p:spPr>
          <a:xfrm>
            <a:off x="1580541" y="4123143"/>
            <a:ext cx="193967" cy="0"/>
          </a:xfrm>
          <a:prstGeom prst="straightConnector1">
            <a:avLst/>
          </a:prstGeom>
          <a:noFill/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15;p17"/>
          <p:cNvSpPr txBox="1"/>
          <p:nvPr/>
        </p:nvSpPr>
        <p:spPr>
          <a:xfrm rot="-5400000">
            <a:off x="606551" y="3083991"/>
            <a:ext cx="15504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Building Exterior</a:t>
            </a:r>
            <a:endParaRPr dirty="0"/>
          </a:p>
        </p:txBody>
      </p:sp>
      <p:sp>
        <p:nvSpPr>
          <p:cNvPr id="118" name="Google Shape;118;p17"/>
          <p:cNvSpPr/>
          <p:nvPr/>
        </p:nvSpPr>
        <p:spPr>
          <a:xfrm>
            <a:off x="1991822" y="1602226"/>
            <a:ext cx="1378361" cy="430887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" tIns="45700" rIns="36000" bIns="45700" anchor="t" anchorCtr="0">
            <a:noAutofit/>
          </a:bodyPr>
          <a:lstStyle/>
          <a:p>
            <a:pPr algn="ctr"/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SmartWall brings in cold, humid</a:t>
            </a:r>
            <a:r>
              <a:rPr lang="en-US" sz="1100" b="1" dirty="0">
                <a:solidFill>
                  <a:schemeClr val="dk2"/>
                </a:solidFill>
                <a:latin typeface="Avenir"/>
              </a:rPr>
              <a:t> </a:t>
            </a: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air…</a:t>
            </a:r>
            <a:endParaRPr sz="1100" b="1" dirty="0">
              <a:solidFill>
                <a:schemeClr val="dk2"/>
              </a:solidFill>
              <a:latin typeface="Avenir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591680" y="4420528"/>
            <a:ext cx="230948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… SmartWall absorbs moisture, charging itself…</a:t>
            </a:r>
            <a:endParaRPr dirty="0"/>
          </a:p>
        </p:txBody>
      </p:sp>
      <p:sp>
        <p:nvSpPr>
          <p:cNvPr id="151" name="Google Shape;151;p17"/>
          <p:cNvSpPr/>
          <p:nvPr/>
        </p:nvSpPr>
        <p:spPr>
          <a:xfrm>
            <a:off x="415816" y="999039"/>
            <a:ext cx="277200" cy="2772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accent3"/>
                </a:solidFill>
                <a:latin typeface="Avenir"/>
                <a:sym typeface="Avenir"/>
              </a:rPr>
              <a:t>2B</a:t>
            </a:r>
            <a:endParaRPr sz="1200" dirty="0">
              <a:solidFill>
                <a:schemeClr val="accent3"/>
              </a:solidFill>
              <a:latin typeface="Avenir"/>
            </a:endParaRPr>
          </a:p>
        </p:txBody>
      </p:sp>
      <p:sp>
        <p:nvSpPr>
          <p:cNvPr id="75" name="Google Shape;80;p16">
            <a:extLst>
              <a:ext uri="{FF2B5EF4-FFF2-40B4-BE49-F238E27FC236}">
                <a16:creationId xmlns:a16="http://schemas.microsoft.com/office/drawing/2014/main" id="{62CA9934-30F7-4942-B7FA-0D619DAC85F6}"/>
              </a:ext>
            </a:extLst>
          </p:cNvPr>
          <p:cNvSpPr txBox="1">
            <a:spLocks/>
          </p:cNvSpPr>
          <p:nvPr/>
        </p:nvSpPr>
        <p:spPr>
          <a:xfrm>
            <a:off x="3794087" y="1530536"/>
            <a:ext cx="5016426" cy="1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At night in warm temperatures, </a:t>
            </a:r>
            <a:r>
              <a:rPr lang="en-GB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SmartWall’s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IoT-enabled fans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bring in the ambient cold and humid air. 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 cold air passes along the building’s external wall, cooling the building (and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warming the air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).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 err="1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ThermoTerra’s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 uniquely treated material absorbs moisture, allowing the SmartWall to “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charge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”, holding </a:t>
            </a:r>
            <a:r>
              <a:rPr lang="en-GB" sz="1500" b="1" dirty="0">
                <a:solidFill>
                  <a:srgbClr val="FADC7E"/>
                </a:solidFill>
                <a:latin typeface="Avenir"/>
                <a:ea typeface="Avenir"/>
                <a:cs typeface="Avenir"/>
                <a:sym typeface="Avenir"/>
              </a:rPr>
              <a:t>potential energy in the form of absorbed humidity</a:t>
            </a: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</a:p>
          <a:p>
            <a:pPr>
              <a:buClr>
                <a:schemeClr val="dk1"/>
              </a:buClr>
              <a:buSzPts val="1100"/>
            </a:pPr>
            <a:endParaRPr lang="en-GB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500" b="1" dirty="0">
                <a:solidFill>
                  <a:srgbClr val="666666"/>
                </a:solidFill>
                <a:latin typeface="Avenir"/>
                <a:ea typeface="Avenir"/>
                <a:cs typeface="Avenir"/>
                <a:sym typeface="Avenir"/>
              </a:rPr>
              <a:t>The dry air, which has been warmed by the absorption process, is blown away into the night.</a:t>
            </a:r>
          </a:p>
          <a:p>
            <a:pPr>
              <a:buClr>
                <a:schemeClr val="dk1"/>
              </a:buClr>
              <a:buSzPts val="1100"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  <a:p>
            <a:pPr>
              <a:spcBef>
                <a:spcPts val="1600"/>
              </a:spcBef>
              <a:buClr>
                <a:schemeClr val="dk1"/>
              </a:buClr>
              <a:buSzPts val="1100"/>
            </a:pPr>
            <a:endParaRPr lang="en-US" sz="1500" b="1" dirty="0">
              <a:solidFill>
                <a:srgbClr val="66666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6" name="Google Shape;117;p17">
            <a:extLst>
              <a:ext uri="{FF2B5EF4-FFF2-40B4-BE49-F238E27FC236}">
                <a16:creationId xmlns:a16="http://schemas.microsoft.com/office/drawing/2014/main" id="{F4C0C7C8-5549-D242-A614-9F8A555654C5}"/>
              </a:ext>
            </a:extLst>
          </p:cNvPr>
          <p:cNvSpPr/>
          <p:nvPr/>
        </p:nvSpPr>
        <p:spPr>
          <a:xfrm>
            <a:off x="3594382" y="1903141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/>
          </a:p>
        </p:txBody>
      </p:sp>
      <p:sp>
        <p:nvSpPr>
          <p:cNvPr id="77" name="Google Shape;124;p17">
            <a:extLst>
              <a:ext uri="{FF2B5EF4-FFF2-40B4-BE49-F238E27FC236}">
                <a16:creationId xmlns:a16="http://schemas.microsoft.com/office/drawing/2014/main" id="{8C7A315A-64A4-474D-9CEC-9813CB461A1B}"/>
              </a:ext>
            </a:extLst>
          </p:cNvPr>
          <p:cNvSpPr/>
          <p:nvPr/>
        </p:nvSpPr>
        <p:spPr>
          <a:xfrm>
            <a:off x="3594381" y="257209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dirty="0"/>
          </a:p>
        </p:txBody>
      </p:sp>
      <p:sp>
        <p:nvSpPr>
          <p:cNvPr id="78" name="Google Shape;126;p17">
            <a:extLst>
              <a:ext uri="{FF2B5EF4-FFF2-40B4-BE49-F238E27FC236}">
                <a16:creationId xmlns:a16="http://schemas.microsoft.com/office/drawing/2014/main" id="{376B7C67-6590-A349-816C-C632825D65E2}"/>
              </a:ext>
            </a:extLst>
          </p:cNvPr>
          <p:cNvSpPr/>
          <p:nvPr/>
        </p:nvSpPr>
        <p:spPr>
          <a:xfrm>
            <a:off x="3594381" y="3265656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dirty="0"/>
          </a:p>
        </p:txBody>
      </p:sp>
      <p:sp>
        <p:nvSpPr>
          <p:cNvPr id="40" name="Google Shape;135;p17">
            <a:extLst>
              <a:ext uri="{FF2B5EF4-FFF2-40B4-BE49-F238E27FC236}">
                <a16:creationId xmlns:a16="http://schemas.microsoft.com/office/drawing/2014/main" id="{59923057-321C-BE49-AFFF-2484FCCC1D71}"/>
              </a:ext>
            </a:extLst>
          </p:cNvPr>
          <p:cNvSpPr/>
          <p:nvPr/>
        </p:nvSpPr>
        <p:spPr>
          <a:xfrm>
            <a:off x="702435" y="1599006"/>
            <a:ext cx="83990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45700" rIns="360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…warm air is blown away</a:t>
            </a:r>
            <a:endParaRPr dirty="0"/>
          </a:p>
        </p:txBody>
      </p:sp>
      <p:cxnSp>
        <p:nvCxnSpPr>
          <p:cNvPr id="48" name="Google Shape;143;p17">
            <a:extLst>
              <a:ext uri="{FF2B5EF4-FFF2-40B4-BE49-F238E27FC236}">
                <a16:creationId xmlns:a16="http://schemas.microsoft.com/office/drawing/2014/main" id="{C4B3B264-E9A1-C246-A79F-5CA5ADF6DA7A}"/>
              </a:ext>
            </a:extLst>
          </p:cNvPr>
          <p:cNvCxnSpPr>
            <a:cxnSpLocks/>
          </p:cNvCxnSpPr>
          <p:nvPr/>
        </p:nvCxnSpPr>
        <p:spPr>
          <a:xfrm flipH="1" flipV="1">
            <a:off x="1663863" y="1999571"/>
            <a:ext cx="6136" cy="612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triangle" w="med" len="med"/>
          </a:ln>
        </p:spPr>
      </p:cxnSp>
      <p:pic>
        <p:nvPicPr>
          <p:cNvPr id="72" name="Google Shape;166;p18">
            <a:extLst>
              <a:ext uri="{FF2B5EF4-FFF2-40B4-BE49-F238E27FC236}">
                <a16:creationId xmlns:a16="http://schemas.microsoft.com/office/drawing/2014/main" id="{05B662D0-BAA8-2A4B-931A-31E1B07EEF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15403" y="3846995"/>
            <a:ext cx="217725" cy="202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66;p18">
            <a:extLst>
              <a:ext uri="{FF2B5EF4-FFF2-40B4-BE49-F238E27FC236}">
                <a16:creationId xmlns:a16="http://schemas.microsoft.com/office/drawing/2014/main" id="{BEEC180A-CD14-604E-9ABA-50BFD2BE72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704426" y="2192082"/>
            <a:ext cx="217725" cy="20233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126;p17">
            <a:extLst>
              <a:ext uri="{FF2B5EF4-FFF2-40B4-BE49-F238E27FC236}">
                <a16:creationId xmlns:a16="http://schemas.microsoft.com/office/drawing/2014/main" id="{ABCC993F-E334-C046-95CD-E7CD17B620D0}"/>
              </a:ext>
            </a:extLst>
          </p:cNvPr>
          <p:cNvSpPr/>
          <p:nvPr/>
        </p:nvSpPr>
        <p:spPr>
          <a:xfrm>
            <a:off x="3594381" y="417838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dirty="0"/>
          </a:p>
        </p:txBody>
      </p:sp>
      <p:cxnSp>
        <p:nvCxnSpPr>
          <p:cNvPr id="34" name="Connector: Curved 33">
            <a:extLst>
              <a:ext uri="{FF2B5EF4-FFF2-40B4-BE49-F238E27FC236}">
                <a16:creationId xmlns:a16="http://schemas.microsoft.com/office/drawing/2014/main" id="{CFBF84DA-676D-48F4-AB25-03F46AE32BB2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603405" y="2611201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D5E074ED-CA08-4107-BDE9-B544B4A8B0E8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603405" y="2772829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8FD7780D-BD63-4A84-BF3E-640C3AFB99B1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603405" y="2934457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7E0DC56F-90FD-4677-8AAD-D943D94DF490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603405" y="3096085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45D1877A-3A64-40B6-A8AF-5EDC97246BDF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603405" y="3257713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B6C23EA5-FE93-4282-9174-B368135D12C3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603405" y="3419342"/>
            <a:ext cx="396000" cy="168683"/>
          </a:xfrm>
          <a:prstGeom prst="curvedConnector3">
            <a:avLst>
              <a:gd name="adj1" fmla="val 50000"/>
            </a:avLst>
          </a:prstGeom>
          <a:ln w="38100">
            <a:gradFill>
              <a:gsLst>
                <a:gs pos="23000">
                  <a:schemeClr val="bg1"/>
                </a:gs>
                <a:gs pos="0">
                  <a:srgbClr val="0070C0"/>
                </a:gs>
                <a:gs pos="100000">
                  <a:srgbClr val="FF0000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Google Shape;126;p17">
            <a:extLst>
              <a:ext uri="{FF2B5EF4-FFF2-40B4-BE49-F238E27FC236}">
                <a16:creationId xmlns:a16="http://schemas.microsoft.com/office/drawing/2014/main" id="{9A7CC24A-25E4-4DA1-890D-4C40A2FC0344}"/>
              </a:ext>
            </a:extLst>
          </p:cNvPr>
          <p:cNvSpPr/>
          <p:nvPr/>
        </p:nvSpPr>
        <p:spPr>
          <a:xfrm>
            <a:off x="2105364" y="3313959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2</a:t>
            </a:r>
            <a:endParaRPr dirty="0"/>
          </a:p>
        </p:txBody>
      </p:sp>
      <p:sp>
        <p:nvSpPr>
          <p:cNvPr id="47" name="Google Shape;134;p17">
            <a:extLst>
              <a:ext uri="{FF2B5EF4-FFF2-40B4-BE49-F238E27FC236}">
                <a16:creationId xmlns:a16="http://schemas.microsoft.com/office/drawing/2014/main" id="{437F2846-89DE-4079-A1C8-4F0737CD5863}"/>
              </a:ext>
            </a:extLst>
          </p:cNvPr>
          <p:cNvSpPr/>
          <p:nvPr/>
        </p:nvSpPr>
        <p:spPr>
          <a:xfrm>
            <a:off x="1564279" y="177232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dirty="0"/>
          </a:p>
        </p:txBody>
      </p:sp>
      <p:sp>
        <p:nvSpPr>
          <p:cNvPr id="49" name="Google Shape;126;p17">
            <a:extLst>
              <a:ext uri="{FF2B5EF4-FFF2-40B4-BE49-F238E27FC236}">
                <a16:creationId xmlns:a16="http://schemas.microsoft.com/office/drawing/2014/main" id="{DBB6668E-EC48-4274-8720-567D500E1174}"/>
              </a:ext>
            </a:extLst>
          </p:cNvPr>
          <p:cNvSpPr/>
          <p:nvPr/>
        </p:nvSpPr>
        <p:spPr>
          <a:xfrm>
            <a:off x="1882909" y="1772328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dk2"/>
                </a:solidFill>
                <a:latin typeface="Avenir"/>
                <a:sym typeface="Avenir"/>
              </a:rPr>
              <a:t>1</a:t>
            </a:r>
            <a:endParaRPr dirty="0"/>
          </a:p>
        </p:txBody>
      </p:sp>
      <p:sp>
        <p:nvSpPr>
          <p:cNvPr id="50" name="Google Shape;124;p17">
            <a:extLst>
              <a:ext uri="{FF2B5EF4-FFF2-40B4-BE49-F238E27FC236}">
                <a16:creationId xmlns:a16="http://schemas.microsoft.com/office/drawing/2014/main" id="{ACF75521-5FBD-443C-B8A8-F0A7342BB723}"/>
              </a:ext>
            </a:extLst>
          </p:cNvPr>
          <p:cNvSpPr/>
          <p:nvPr/>
        </p:nvSpPr>
        <p:spPr>
          <a:xfrm>
            <a:off x="1704765" y="2993835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dirty="0"/>
          </a:p>
        </p:txBody>
      </p:sp>
      <p:sp>
        <p:nvSpPr>
          <p:cNvPr id="51" name="Google Shape;124;p17">
            <a:extLst>
              <a:ext uri="{FF2B5EF4-FFF2-40B4-BE49-F238E27FC236}">
                <a16:creationId xmlns:a16="http://schemas.microsoft.com/office/drawing/2014/main" id="{AEC09C3C-BF49-4AF5-8457-D723E4E8C28A}"/>
              </a:ext>
            </a:extLst>
          </p:cNvPr>
          <p:cNvSpPr/>
          <p:nvPr/>
        </p:nvSpPr>
        <p:spPr>
          <a:xfrm>
            <a:off x="593163" y="4247373"/>
            <a:ext cx="199705" cy="198331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dirty="0"/>
          </a:p>
        </p:txBody>
      </p:sp>
      <p:sp>
        <p:nvSpPr>
          <p:cNvPr id="54" name="Google Shape;125;p17">
            <a:extLst>
              <a:ext uri="{FF2B5EF4-FFF2-40B4-BE49-F238E27FC236}">
                <a16:creationId xmlns:a16="http://schemas.microsoft.com/office/drawing/2014/main" id="{0EDC8E1C-0FB0-4472-8CD0-67300359A378}"/>
              </a:ext>
            </a:extLst>
          </p:cNvPr>
          <p:cNvSpPr/>
          <p:nvPr/>
        </p:nvSpPr>
        <p:spPr>
          <a:xfrm>
            <a:off x="2111699" y="3602001"/>
            <a:ext cx="1180806" cy="626061"/>
          </a:xfrm>
          <a:prstGeom prst="wedgeRectCallout">
            <a:avLst>
              <a:gd name="adj1" fmla="val -35027"/>
              <a:gd name="adj2" fmla="val -71761"/>
            </a:avLst>
          </a:prstGeom>
          <a:solidFill>
            <a:schemeClr val="lt1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" tIns="46800" rIns="0" bIns="45700" anchor="t" anchorCtr="0">
            <a:noAutofit/>
          </a:bodyPr>
          <a:lstStyle/>
          <a:p>
            <a:pPr lvl="0"/>
            <a:r>
              <a:rPr lang="en-US" sz="1100" b="1" dirty="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rPr>
              <a:t>…cold air absorbs heat, cooling the building wall…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F83FC8-B62A-A34A-A2B0-4C594F5522D9}"/>
              </a:ext>
            </a:extLst>
          </p:cNvPr>
          <p:cNvCxnSpPr/>
          <p:nvPr/>
        </p:nvCxnSpPr>
        <p:spPr>
          <a:xfrm>
            <a:off x="2818041" y="2129954"/>
            <a:ext cx="528894" cy="0"/>
          </a:xfrm>
          <a:prstGeom prst="line">
            <a:avLst/>
          </a:prstGeom>
          <a:gradFill flip="none" rotWithShape="1">
            <a:gsLst>
              <a:gs pos="27000">
                <a:schemeClr val="bg1">
                  <a:lumMod val="85000"/>
                </a:schemeClr>
              </a:gs>
              <a:gs pos="0">
                <a:srgbClr val="00B0F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 cap="flat" cmpd="sng">
            <a:solidFill>
              <a:srgbClr val="BCBCB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4807C43-79BF-DE40-984D-BA66D397AE4C}"/>
              </a:ext>
            </a:extLst>
          </p:cNvPr>
          <p:cNvSpPr/>
          <p:nvPr/>
        </p:nvSpPr>
        <p:spPr>
          <a:xfrm rot="16200000">
            <a:off x="814868" y="271461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venir"/>
                <a:sym typeface="Avenir"/>
              </a:rPr>
              <a:t>Building Interior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venir"/>
            </a:endParaRPr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BD111034-6D94-464B-B8D6-B72CB21E608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F188A2-A411-E149-AC2B-0AFD054108DC}"/>
              </a:ext>
            </a:extLst>
          </p:cNvPr>
          <p:cNvSpPr txBox="1"/>
          <p:nvPr/>
        </p:nvSpPr>
        <p:spPr>
          <a:xfrm>
            <a:off x="0" y="4887231"/>
            <a:ext cx="16082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D9D9D9"/>
                </a:solidFill>
                <a:latin typeface="Avenir Book" panose="02000503020000020003" pitchFamily="2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58149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27"/>
  <p:tag name="FILLFORECOLOR" val="Color 6"/>
  <p:tag name="DEVICE" val="Canon Colorpass 1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WCONVERSIONSHAPES" val="Shape No. 27"/>
  <p:tag name="FILLFORECOLOR" val="Color 6"/>
  <p:tag name="DEVICE" val="Canon Colorpass 1000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1807</Words>
  <Application>Microsoft Office PowerPoint</Application>
  <PresentationFormat>‫הצגה על המסך (16:9)</PresentationFormat>
  <Paragraphs>449</Paragraphs>
  <Slides>24</Slides>
  <Notes>24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9" baseType="lpstr">
      <vt:lpstr>Arial</vt:lpstr>
      <vt:lpstr>Avenir</vt:lpstr>
      <vt:lpstr>Avenir Book</vt:lpstr>
      <vt:lpstr>Noto Sans Symbols</vt:lpstr>
      <vt:lpstr>Simple Light</vt:lpstr>
      <vt:lpstr>מצגת של PowerPoint‏</vt:lpstr>
      <vt:lpstr>מצגת של PowerPoint‏</vt:lpstr>
      <vt:lpstr>The Problem</vt:lpstr>
      <vt:lpstr>The HumidityPower Solution</vt:lpstr>
      <vt:lpstr>ThermoTerra’s SmartWall</vt:lpstr>
      <vt:lpstr>Deliveries</vt:lpstr>
      <vt:lpstr>Deliveries</vt:lpstr>
      <vt:lpstr>Deliveries</vt:lpstr>
      <vt:lpstr>Deliveries</vt:lpstr>
      <vt:lpstr>Deliveries</vt:lpstr>
      <vt:lpstr>מצגת של PowerPoint‏</vt:lpstr>
      <vt:lpstr>מצגת של PowerPoint‏</vt:lpstr>
      <vt:lpstr>Deliveries</vt:lpstr>
      <vt:lpstr>Milestones &amp; Go-to-Market </vt:lpstr>
      <vt:lpstr>Market Analysis</vt:lpstr>
      <vt:lpstr>Our Products</vt:lpstr>
      <vt:lpstr>Financial Analysis</vt:lpstr>
      <vt:lpstr>Deliveries</vt:lpstr>
      <vt:lpstr>Deliveries</vt:lpstr>
      <vt:lpstr>Deliveries</vt:lpstr>
      <vt:lpstr>Our Backers &amp; Partners:</vt:lpstr>
      <vt:lpstr>Meet the founders</vt:lpstr>
      <vt:lpstr>Meet the team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GTS</dc:creator>
  <cp:lastModifiedBy>יובל טרון</cp:lastModifiedBy>
  <cp:revision>111</cp:revision>
  <dcterms:modified xsi:type="dcterms:W3CDTF">2020-07-08T14:09:05Z</dcterms:modified>
</cp:coreProperties>
</file>